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947" r:id="rId1"/>
  </p:sldMasterIdLst>
  <p:notesMasterIdLst>
    <p:notesMasterId r:id="rId93"/>
  </p:notesMasterIdLst>
  <p:sldIdLst>
    <p:sldId id="486" r:id="rId2"/>
    <p:sldId id="354" r:id="rId3"/>
    <p:sldId id="469" r:id="rId4"/>
    <p:sldId id="470" r:id="rId5"/>
    <p:sldId id="312" r:id="rId6"/>
    <p:sldId id="427" r:id="rId7"/>
    <p:sldId id="441" r:id="rId8"/>
    <p:sldId id="442" r:id="rId9"/>
    <p:sldId id="445" r:id="rId10"/>
    <p:sldId id="444" r:id="rId11"/>
    <p:sldId id="484" r:id="rId12"/>
    <p:sldId id="355" r:id="rId13"/>
    <p:sldId id="356" r:id="rId14"/>
    <p:sldId id="357" r:id="rId15"/>
    <p:sldId id="358" r:id="rId16"/>
    <p:sldId id="457" r:id="rId17"/>
    <p:sldId id="458" r:id="rId18"/>
    <p:sldId id="459" r:id="rId19"/>
    <p:sldId id="460" r:id="rId20"/>
    <p:sldId id="483" r:id="rId21"/>
    <p:sldId id="461" r:id="rId22"/>
    <p:sldId id="466" r:id="rId23"/>
    <p:sldId id="462" r:id="rId24"/>
    <p:sldId id="481" r:id="rId25"/>
    <p:sldId id="463" r:id="rId26"/>
    <p:sldId id="464" r:id="rId27"/>
    <p:sldId id="467" r:id="rId28"/>
    <p:sldId id="468" r:id="rId29"/>
    <p:sldId id="317" r:id="rId30"/>
    <p:sldId id="359" r:id="rId31"/>
    <p:sldId id="360" r:id="rId32"/>
    <p:sldId id="361" r:id="rId33"/>
    <p:sldId id="362" r:id="rId34"/>
    <p:sldId id="363" r:id="rId35"/>
    <p:sldId id="364" r:id="rId36"/>
    <p:sldId id="365" r:id="rId37"/>
    <p:sldId id="366" r:id="rId38"/>
    <p:sldId id="367" r:id="rId39"/>
    <p:sldId id="368" r:id="rId40"/>
    <p:sldId id="369" r:id="rId41"/>
    <p:sldId id="370" r:id="rId42"/>
    <p:sldId id="371" r:id="rId43"/>
    <p:sldId id="372" r:id="rId44"/>
    <p:sldId id="413" r:id="rId45"/>
    <p:sldId id="414" r:id="rId46"/>
    <p:sldId id="375" r:id="rId47"/>
    <p:sldId id="376" r:id="rId48"/>
    <p:sldId id="377" r:id="rId49"/>
    <p:sldId id="378" r:id="rId50"/>
    <p:sldId id="415" r:id="rId51"/>
    <p:sldId id="379" r:id="rId52"/>
    <p:sldId id="380" r:id="rId53"/>
    <p:sldId id="381" r:id="rId54"/>
    <p:sldId id="382" r:id="rId55"/>
    <p:sldId id="383" r:id="rId56"/>
    <p:sldId id="456" r:id="rId57"/>
    <p:sldId id="384" r:id="rId58"/>
    <p:sldId id="385" r:id="rId59"/>
    <p:sldId id="386" r:id="rId60"/>
    <p:sldId id="387" r:id="rId61"/>
    <p:sldId id="388" r:id="rId62"/>
    <p:sldId id="472" r:id="rId63"/>
    <p:sldId id="473" r:id="rId64"/>
    <p:sldId id="390" r:id="rId65"/>
    <p:sldId id="391" r:id="rId66"/>
    <p:sldId id="417" r:id="rId67"/>
    <p:sldId id="474" r:id="rId68"/>
    <p:sldId id="418" r:id="rId69"/>
    <p:sldId id="423" r:id="rId70"/>
    <p:sldId id="403" r:id="rId71"/>
    <p:sldId id="404" r:id="rId72"/>
    <p:sldId id="405" r:id="rId73"/>
    <p:sldId id="406" r:id="rId74"/>
    <p:sldId id="419" r:id="rId75"/>
    <p:sldId id="424" r:id="rId76"/>
    <p:sldId id="425" r:id="rId77"/>
    <p:sldId id="407" r:id="rId78"/>
    <p:sldId id="408" r:id="rId79"/>
    <p:sldId id="420" r:id="rId80"/>
    <p:sldId id="421" r:id="rId81"/>
    <p:sldId id="422" r:id="rId82"/>
    <p:sldId id="409" r:id="rId83"/>
    <p:sldId id="393" r:id="rId84"/>
    <p:sldId id="430" r:id="rId85"/>
    <p:sldId id="431" r:id="rId86"/>
    <p:sldId id="432" r:id="rId87"/>
    <p:sldId id="297" r:id="rId88"/>
    <p:sldId id="475" r:id="rId89"/>
    <p:sldId id="478" r:id="rId90"/>
    <p:sldId id="476" r:id="rId91"/>
    <p:sldId id="479" r:id="rId9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93"/>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615AD0-CB49-4E09-B6B7-5064717016E9}" type="datetimeFigureOut">
              <a:rPr lang="ru-RU" smtClean="0"/>
              <a:pPr/>
              <a:t>05.12.2019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1AE2FD-7017-4DD3-BBC6-33BB5CB7D6D1}" type="slidenum">
              <a:rPr lang="ru-RU" smtClean="0"/>
              <a:pPr/>
              <a:t>‹#›</a:t>
            </a:fld>
            <a:endParaRPr lang="ru-RU"/>
          </a:p>
        </p:txBody>
      </p:sp>
    </p:spTree>
    <p:extLst>
      <p:ext uri="{BB962C8B-B14F-4D97-AF65-F5344CB8AC3E}">
        <p14:creationId xmlns:p14="http://schemas.microsoft.com/office/powerpoint/2010/main" val="2791048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C1AE2FD-7017-4DD3-BBC6-33BB5CB7D6D1}" type="slidenum">
              <a:rPr lang="ru-RU" smtClean="0"/>
              <a:pPr/>
              <a:t>59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bwMode="auto">
          <a:noFill/>
          <a:ln>
            <a:solidFill>
              <a:srgbClr val="000000"/>
            </a:solidFill>
            <a:miter lim="800000"/>
            <a:headEnd/>
            <a:tailEnd/>
          </a:ln>
        </p:spPr>
      </p:sp>
      <p:sp>
        <p:nvSpPr>
          <p:cNvPr id="1229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2292" name="Номер слайда 3"/>
          <p:cNvSpPr txBox="1">
            <a:spLocks noGrp="1"/>
          </p:cNvSpPr>
          <p:nvPr/>
        </p:nvSpPr>
        <p:spPr bwMode="auto">
          <a:xfrm>
            <a:off x="3883852" y="8684826"/>
            <a:ext cx="2972547" cy="457711"/>
          </a:xfrm>
          <a:prstGeom prst="rect">
            <a:avLst/>
          </a:prstGeom>
          <a:noFill/>
          <a:ln w="9525">
            <a:noFill/>
            <a:miter lim="800000"/>
            <a:headEnd/>
            <a:tailEnd/>
          </a:ln>
        </p:spPr>
        <p:txBody>
          <a:bodyPr anchor="b"/>
          <a:lstStyle/>
          <a:p>
            <a:pPr algn="r"/>
            <a:fld id="{49506971-2C10-410E-8A60-5FE039C8D81B}" type="slidenum">
              <a:rPr lang="ru-RU" altLang="ru-RU" sz="1200">
                <a:latin typeface="Calibri" pitchFamily="34" charset="0"/>
              </a:rPr>
              <a:pPr algn="r"/>
              <a:t>69</a:t>
            </a:fld>
            <a:endParaRPr lang="ru-RU" altLang="ru-RU"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C1AE2FD-7017-4DD3-BBC6-33BB5CB7D6D1}" type="slidenum">
              <a:rPr lang="ru-RU" smtClean="0"/>
              <a:pPr/>
              <a:t>72</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bwMode="auto">
          <a:noFill/>
          <a:ln>
            <a:solidFill>
              <a:srgbClr val="000000"/>
            </a:solidFill>
            <a:miter lim="800000"/>
            <a:headEnd/>
            <a:tailEnd/>
          </a:ln>
        </p:spPr>
      </p:sp>
      <p:sp>
        <p:nvSpPr>
          <p:cNvPr id="1229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2292" name="Номер слайда 3"/>
          <p:cNvSpPr txBox="1">
            <a:spLocks noGrp="1"/>
          </p:cNvSpPr>
          <p:nvPr/>
        </p:nvSpPr>
        <p:spPr bwMode="auto">
          <a:xfrm>
            <a:off x="3883852" y="8684826"/>
            <a:ext cx="2972547" cy="457711"/>
          </a:xfrm>
          <a:prstGeom prst="rect">
            <a:avLst/>
          </a:prstGeom>
          <a:noFill/>
          <a:ln w="9525">
            <a:noFill/>
            <a:miter lim="800000"/>
            <a:headEnd/>
            <a:tailEnd/>
          </a:ln>
        </p:spPr>
        <p:txBody>
          <a:bodyPr anchor="b"/>
          <a:lstStyle/>
          <a:p>
            <a:pPr algn="r"/>
            <a:fld id="{F830A571-5671-4CA6-83A0-84A9E459CB45}" type="slidenum">
              <a:rPr lang="ru-RU" altLang="ru-RU" sz="1200">
                <a:latin typeface="Calibri" pitchFamily="34" charset="0"/>
              </a:rPr>
              <a:pPr algn="r"/>
              <a:t>75</a:t>
            </a:fld>
            <a:endParaRPr lang="ru-RU" altLang="ru-RU"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F236888-38F4-4DA1-80E1-4A825FE1C0F3}" type="datetimeFigureOut">
              <a:rPr lang="ru-RU" smtClean="0"/>
              <a:pPr/>
              <a:t>05.12.2019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1673322-1D1B-4F10-A4E0-D9C53AE59931}" type="slidenum">
              <a:rPr lang="ru-RU" smtClean="0"/>
              <a:pPr/>
              <a:t>‹#›</a:t>
            </a:fld>
            <a:endParaRPr lang="ru-RU"/>
          </a:p>
        </p:txBody>
      </p:sp>
    </p:spTree>
    <p:extLst>
      <p:ext uri="{BB962C8B-B14F-4D97-AF65-F5344CB8AC3E}">
        <p14:creationId xmlns:p14="http://schemas.microsoft.com/office/powerpoint/2010/main" val="1076671951"/>
      </p:ext>
    </p:extLst>
  </p:cSld>
  <p:clrMapOvr>
    <a:masterClrMapping/>
  </p:clrMapOvr>
  <p:transition spd="slow">
    <p:wedg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EF236888-38F4-4DA1-80E1-4A825FE1C0F3}" type="datetimeFigureOut">
              <a:rPr lang="ru-RU" smtClean="0"/>
              <a:pPr/>
              <a:t>05.12.2019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1673322-1D1B-4F10-A4E0-D9C53AE59931}" type="slidenum">
              <a:rPr lang="ru-RU" smtClean="0"/>
              <a:pPr/>
              <a:t>‹#›</a:t>
            </a:fld>
            <a:endParaRPr lang="ru-RU"/>
          </a:p>
        </p:txBody>
      </p:sp>
    </p:spTree>
    <p:extLst>
      <p:ext uri="{BB962C8B-B14F-4D97-AF65-F5344CB8AC3E}">
        <p14:creationId xmlns:p14="http://schemas.microsoft.com/office/powerpoint/2010/main" val="1959183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F236888-38F4-4DA1-80E1-4A825FE1C0F3}" type="datetimeFigureOut">
              <a:rPr lang="ru-RU" smtClean="0"/>
              <a:pPr/>
              <a:t>05.12.2019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1673322-1D1B-4F10-A4E0-D9C53AE59931}" type="slidenum">
              <a:rPr lang="ru-RU" smtClean="0"/>
              <a:pPr/>
              <a:t>‹#›</a:t>
            </a:fld>
            <a:endParaRPr lang="ru-RU"/>
          </a:p>
        </p:txBody>
      </p:sp>
    </p:spTree>
    <p:extLst>
      <p:ext uri="{BB962C8B-B14F-4D97-AF65-F5344CB8AC3E}">
        <p14:creationId xmlns:p14="http://schemas.microsoft.com/office/powerpoint/2010/main" val="319928202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F236888-38F4-4DA1-80E1-4A825FE1C0F3}" type="datetimeFigureOut">
              <a:rPr lang="ru-RU" smtClean="0"/>
              <a:pPr/>
              <a:t>05.12.2019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1673322-1D1B-4F10-A4E0-D9C53AE59931}" type="slidenum">
              <a:rPr lang="ru-RU" smtClean="0"/>
              <a:pPr/>
              <a:t>‹#›</a:t>
            </a:fld>
            <a:endParaRPr lang="ru-RU"/>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3568637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F236888-38F4-4DA1-80E1-4A825FE1C0F3}" type="datetimeFigureOut">
              <a:rPr lang="ru-RU" smtClean="0"/>
              <a:pPr/>
              <a:t>05.12.2019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1673322-1D1B-4F10-A4E0-D9C53AE59931}" type="slidenum">
              <a:rPr lang="ru-RU" smtClean="0"/>
              <a:pPr/>
              <a:t>‹#›</a:t>
            </a:fld>
            <a:endParaRPr lang="ru-RU"/>
          </a:p>
        </p:txBody>
      </p:sp>
    </p:spTree>
    <p:extLst>
      <p:ext uri="{BB962C8B-B14F-4D97-AF65-F5344CB8AC3E}">
        <p14:creationId xmlns:p14="http://schemas.microsoft.com/office/powerpoint/2010/main" val="465164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F236888-38F4-4DA1-80E1-4A825FE1C0F3}" type="datetimeFigureOut">
              <a:rPr lang="ru-RU" smtClean="0"/>
              <a:pPr/>
              <a:t>05.12.2019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1673322-1D1B-4F10-A4E0-D9C53AE59931}" type="slidenum">
              <a:rPr lang="ru-RU" smtClean="0"/>
              <a:pPr/>
              <a:t>‹#›</a:t>
            </a:fld>
            <a:endParaRPr lang="ru-RU"/>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748231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F236888-38F4-4DA1-80E1-4A825FE1C0F3}" type="datetimeFigureOut">
              <a:rPr lang="ru-RU" smtClean="0"/>
              <a:pPr/>
              <a:t>05.12.2019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1673322-1D1B-4F10-A4E0-D9C53AE59931}" type="slidenum">
              <a:rPr lang="ru-RU" smtClean="0"/>
              <a:pPr/>
              <a:t>‹#›</a:t>
            </a:fld>
            <a:endParaRPr lang="ru-RU"/>
          </a:p>
        </p:txBody>
      </p:sp>
    </p:spTree>
    <p:extLst>
      <p:ext uri="{BB962C8B-B14F-4D97-AF65-F5344CB8AC3E}">
        <p14:creationId xmlns:p14="http://schemas.microsoft.com/office/powerpoint/2010/main" val="3465205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F236888-38F4-4DA1-80E1-4A825FE1C0F3}" type="datetimeFigureOut">
              <a:rPr lang="ru-RU" smtClean="0"/>
              <a:pPr/>
              <a:t>05.12.2019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1673322-1D1B-4F10-A4E0-D9C53AE59931}" type="slidenum">
              <a:rPr lang="ru-RU" smtClean="0"/>
              <a:pPr/>
              <a:t>‹#›</a:t>
            </a:fld>
            <a:endParaRPr lang="ru-RU"/>
          </a:p>
        </p:txBody>
      </p:sp>
    </p:spTree>
    <p:extLst>
      <p:ext uri="{BB962C8B-B14F-4D97-AF65-F5344CB8AC3E}">
        <p14:creationId xmlns:p14="http://schemas.microsoft.com/office/powerpoint/2010/main" val="1746576251"/>
      </p:ext>
    </p:extLst>
  </p:cSld>
  <p:clrMapOvr>
    <a:masterClrMapping/>
  </p:clrMapOvr>
  <p:transition spd="slow">
    <p:wedg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F236888-38F4-4DA1-80E1-4A825FE1C0F3}" type="datetimeFigureOut">
              <a:rPr lang="ru-RU" smtClean="0"/>
              <a:pPr/>
              <a:t>05.12.2019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1673322-1D1B-4F10-A4E0-D9C53AE59931}" type="slidenum">
              <a:rPr lang="ru-RU" smtClean="0"/>
              <a:pPr/>
              <a:t>‹#›</a:t>
            </a:fld>
            <a:endParaRPr lang="ru-RU"/>
          </a:p>
        </p:txBody>
      </p:sp>
    </p:spTree>
    <p:extLst>
      <p:ext uri="{BB962C8B-B14F-4D97-AF65-F5344CB8AC3E}">
        <p14:creationId xmlns:p14="http://schemas.microsoft.com/office/powerpoint/2010/main" val="3039320144"/>
      </p:ext>
    </p:extLst>
  </p:cSld>
  <p:clrMapOvr>
    <a:masterClrMapping/>
  </p:clrMapOvr>
  <p:transition spd="slow">
    <p:wedg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F236888-38F4-4DA1-80E1-4A825FE1C0F3}" type="datetimeFigureOut">
              <a:rPr lang="ru-RU" smtClean="0"/>
              <a:pPr/>
              <a:t>05.12.2019</a:t>
            </a:fld>
            <a:endParaRPr lang="ru-RU"/>
          </a:p>
        </p:txBody>
      </p:sp>
      <p:sp>
        <p:nvSpPr>
          <p:cNvPr id="6" name="Footer Placeholder 5"/>
          <p:cNvSpPr>
            <a:spLocks noGrp="1"/>
          </p:cNvSpPr>
          <p:nvPr>
            <p:ph type="ftr" sz="quarter" idx="11"/>
          </p:nvPr>
        </p:nvSpPr>
        <p:spPr/>
        <p:txBody>
          <a:bodyPr/>
          <a:lstStyle/>
          <a:p>
            <a:endParaRPr lang="ru-RU"/>
          </a:p>
        </p:txBody>
      </p:sp>
      <p:sp>
        <p:nvSpPr>
          <p:cNvPr id="10" name="Slide Number Placeholder 5"/>
          <p:cNvSpPr>
            <a:spLocks noGrp="1"/>
          </p:cNvSpPr>
          <p:nvPr>
            <p:ph type="sldNum" sz="quarter" idx="12"/>
          </p:nvPr>
        </p:nvSpPr>
        <p:spPr>
          <a:xfrm>
            <a:off x="511228" y="787783"/>
            <a:ext cx="584978" cy="365125"/>
          </a:xfrm>
        </p:spPr>
        <p:txBody>
          <a:bodyPr/>
          <a:lstStyle/>
          <a:p>
            <a:fld id="{41673322-1D1B-4F10-A4E0-D9C53AE59931}" type="slidenum">
              <a:rPr lang="ru-RU" smtClean="0"/>
              <a:pPr/>
              <a:t>‹#›</a:t>
            </a:fld>
            <a:endParaRPr lang="ru-RU"/>
          </a:p>
        </p:txBody>
      </p:sp>
    </p:spTree>
    <p:extLst>
      <p:ext uri="{BB962C8B-B14F-4D97-AF65-F5344CB8AC3E}">
        <p14:creationId xmlns:p14="http://schemas.microsoft.com/office/powerpoint/2010/main" val="24443271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F236888-38F4-4DA1-80E1-4A825FE1C0F3}" type="datetimeFigureOut">
              <a:rPr lang="ru-RU" smtClean="0"/>
              <a:pPr/>
              <a:t>05.12.2019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1673322-1D1B-4F10-A4E0-D9C53AE59931}" type="slidenum">
              <a:rPr lang="ru-RU" smtClean="0"/>
              <a:pPr/>
              <a:t>‹#›</a:t>
            </a:fld>
            <a:endParaRPr lang="ru-RU"/>
          </a:p>
        </p:txBody>
      </p:sp>
    </p:spTree>
    <p:extLst>
      <p:ext uri="{BB962C8B-B14F-4D97-AF65-F5344CB8AC3E}">
        <p14:creationId xmlns:p14="http://schemas.microsoft.com/office/powerpoint/2010/main" val="3402767170"/>
      </p:ext>
    </p:extLst>
  </p:cSld>
  <p:clrMapOvr>
    <a:masterClrMapping/>
  </p:clrMapOvr>
  <p:transition spd="slow">
    <p:wedg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F236888-38F4-4DA1-80E1-4A825FE1C0F3}" type="datetimeFigureOut">
              <a:rPr lang="ru-RU" smtClean="0"/>
              <a:pPr/>
              <a:t>05.12.2019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1673322-1D1B-4F10-A4E0-D9C53AE59931}" type="slidenum">
              <a:rPr lang="ru-RU" smtClean="0"/>
              <a:pPr/>
              <a:t>‹#›</a:t>
            </a:fld>
            <a:endParaRPr lang="ru-RU"/>
          </a:p>
        </p:txBody>
      </p:sp>
    </p:spTree>
    <p:extLst>
      <p:ext uri="{BB962C8B-B14F-4D97-AF65-F5344CB8AC3E}">
        <p14:creationId xmlns:p14="http://schemas.microsoft.com/office/powerpoint/2010/main" val="2730951748"/>
      </p:ext>
    </p:extLst>
  </p:cSld>
  <p:clrMapOvr>
    <a:masterClrMapping/>
  </p:clrMapOvr>
  <p:transition spd="slow">
    <p:wedg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F236888-38F4-4DA1-80E1-4A825FE1C0F3}" type="datetimeFigureOut">
              <a:rPr lang="ru-RU" smtClean="0"/>
              <a:pPr/>
              <a:t>05.12.2019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1673322-1D1B-4F10-A4E0-D9C53AE59931}" type="slidenum">
              <a:rPr lang="ru-RU" smtClean="0"/>
              <a:pPr/>
              <a:t>‹#›</a:t>
            </a:fld>
            <a:endParaRPr lang="ru-RU"/>
          </a:p>
        </p:txBody>
      </p:sp>
    </p:spTree>
    <p:extLst>
      <p:ext uri="{BB962C8B-B14F-4D97-AF65-F5344CB8AC3E}">
        <p14:creationId xmlns:p14="http://schemas.microsoft.com/office/powerpoint/2010/main" val="318215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F236888-38F4-4DA1-80E1-4A825FE1C0F3}" type="datetimeFigureOut">
              <a:rPr lang="ru-RU" smtClean="0"/>
              <a:pPr/>
              <a:t>05.12.2019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1673322-1D1B-4F10-A4E0-D9C53AE59931}" type="slidenum">
              <a:rPr lang="ru-RU" smtClean="0"/>
              <a:pPr/>
              <a:t>‹#›</a:t>
            </a:fld>
            <a:endParaRPr lang="ru-RU"/>
          </a:p>
        </p:txBody>
      </p:sp>
    </p:spTree>
    <p:extLst>
      <p:ext uri="{BB962C8B-B14F-4D97-AF65-F5344CB8AC3E}">
        <p14:creationId xmlns:p14="http://schemas.microsoft.com/office/powerpoint/2010/main" val="152222046"/>
      </p:ext>
    </p:extLst>
  </p:cSld>
  <p:clrMapOvr>
    <a:masterClrMapping/>
  </p:clrMapOvr>
  <p:transition spd="slow">
    <p:wedg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F236888-38F4-4DA1-80E1-4A825FE1C0F3}" type="datetimeFigureOut">
              <a:rPr lang="ru-RU" smtClean="0"/>
              <a:pPr/>
              <a:t>05.12.2019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1673322-1D1B-4F10-A4E0-D9C53AE59931}" type="slidenum">
              <a:rPr lang="ru-RU" smtClean="0"/>
              <a:pPr/>
              <a:t>‹#›</a:t>
            </a:fld>
            <a:endParaRPr lang="ru-RU"/>
          </a:p>
        </p:txBody>
      </p:sp>
    </p:spTree>
    <p:extLst>
      <p:ext uri="{BB962C8B-B14F-4D97-AF65-F5344CB8AC3E}">
        <p14:creationId xmlns:p14="http://schemas.microsoft.com/office/powerpoint/2010/main" val="1793185260"/>
      </p:ext>
    </p:extLst>
  </p:cSld>
  <p:clrMapOvr>
    <a:masterClrMapping/>
  </p:clrMapOvr>
  <p:transition spd="slow">
    <p:wedg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236888-38F4-4DA1-80E1-4A825FE1C0F3}" type="datetimeFigureOut">
              <a:rPr lang="ru-RU" smtClean="0"/>
              <a:pPr/>
              <a:t>05.12.2019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1673322-1D1B-4F10-A4E0-D9C53AE59931}" type="slidenum">
              <a:rPr lang="ru-RU" smtClean="0"/>
              <a:pPr/>
              <a:t>‹#›</a:t>
            </a:fld>
            <a:endParaRPr lang="ru-RU"/>
          </a:p>
        </p:txBody>
      </p:sp>
    </p:spTree>
    <p:extLst>
      <p:ext uri="{BB962C8B-B14F-4D97-AF65-F5344CB8AC3E}">
        <p14:creationId xmlns:p14="http://schemas.microsoft.com/office/powerpoint/2010/main" val="2730166174"/>
      </p:ext>
    </p:extLst>
  </p:cSld>
  <p:clrMapOvr>
    <a:masterClrMapping/>
  </p:clrMapOvr>
  <p:transition spd="slow">
    <p:wedg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F236888-38F4-4DA1-80E1-4A825FE1C0F3}" type="datetimeFigureOut">
              <a:rPr lang="ru-RU" smtClean="0"/>
              <a:pPr/>
              <a:t>05.12.2019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1673322-1D1B-4F10-A4E0-D9C53AE59931}" type="slidenum">
              <a:rPr lang="ru-RU" smtClean="0"/>
              <a:pPr/>
              <a:t>‹#›</a:t>
            </a:fld>
            <a:endParaRPr lang="ru-RU"/>
          </a:p>
        </p:txBody>
      </p:sp>
    </p:spTree>
    <p:extLst>
      <p:ext uri="{BB962C8B-B14F-4D97-AF65-F5344CB8AC3E}">
        <p14:creationId xmlns:p14="http://schemas.microsoft.com/office/powerpoint/2010/main" val="1101031803"/>
      </p:ext>
    </p:extLst>
  </p:cSld>
  <p:clrMapOvr>
    <a:masterClrMapping/>
  </p:clrMapOvr>
  <p:transition spd="slow">
    <p:wedg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F236888-38F4-4DA1-80E1-4A825FE1C0F3}" type="datetimeFigureOut">
              <a:rPr lang="ru-RU" smtClean="0"/>
              <a:pPr/>
              <a:t>05.12.2019</a:t>
            </a:fld>
            <a:endParaRPr lang="ru-RU"/>
          </a:p>
        </p:txBody>
      </p:sp>
      <p:sp>
        <p:nvSpPr>
          <p:cNvPr id="6" name="Footer Placeholder 5"/>
          <p:cNvSpPr>
            <a:spLocks noGrp="1"/>
          </p:cNvSpPr>
          <p:nvPr>
            <p:ph type="ftr" sz="quarter" idx="11"/>
          </p:nvPr>
        </p:nvSpPr>
        <p:spPr>
          <a:xfrm>
            <a:off x="533400" y="6172200"/>
            <a:ext cx="5811724" cy="365125"/>
          </a:xfrm>
        </p:spPr>
        <p:txBody>
          <a:bodyPr/>
          <a:lstStyle/>
          <a:p>
            <a:endParaRPr lang="ru-RU"/>
          </a:p>
        </p:txBody>
      </p:sp>
      <p:sp>
        <p:nvSpPr>
          <p:cNvPr id="7" name="Slide Number Placeholder 6"/>
          <p:cNvSpPr>
            <a:spLocks noGrp="1"/>
          </p:cNvSpPr>
          <p:nvPr>
            <p:ph type="sldNum" sz="quarter" idx="12"/>
          </p:nvPr>
        </p:nvSpPr>
        <p:spPr/>
        <p:txBody>
          <a:bodyPr/>
          <a:lstStyle/>
          <a:p>
            <a:fld id="{41673322-1D1B-4F10-A4E0-D9C53AE59931}" type="slidenum">
              <a:rPr lang="ru-RU" smtClean="0"/>
              <a:pPr/>
              <a:t>‹#›</a:t>
            </a:fld>
            <a:endParaRPr lang="ru-RU"/>
          </a:p>
        </p:txBody>
      </p:sp>
    </p:spTree>
    <p:extLst>
      <p:ext uri="{BB962C8B-B14F-4D97-AF65-F5344CB8AC3E}">
        <p14:creationId xmlns:p14="http://schemas.microsoft.com/office/powerpoint/2010/main" val="252992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F236888-38F4-4DA1-80E1-4A825FE1C0F3}" type="datetimeFigureOut">
              <a:rPr lang="ru-RU" smtClean="0"/>
              <a:pPr/>
              <a:t>05.12.2019</a:t>
            </a:fld>
            <a:endParaRPr lang="ru-RU"/>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41673322-1D1B-4F10-A4E0-D9C53AE59931}" type="slidenum">
              <a:rPr lang="ru-RU" smtClean="0"/>
              <a:pPr/>
              <a:t>‹#›</a:t>
            </a:fld>
            <a:endParaRPr lang="ru-RU"/>
          </a:p>
        </p:txBody>
      </p:sp>
    </p:spTree>
    <p:extLst>
      <p:ext uri="{BB962C8B-B14F-4D97-AF65-F5344CB8AC3E}">
        <p14:creationId xmlns:p14="http://schemas.microsoft.com/office/powerpoint/2010/main" val="2527533649"/>
      </p:ext>
    </p:extLst>
  </p:cSld>
  <p:clrMap bg1="dk1" tx1="lt1" bg2="dk2" tx2="lt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 id="2147483960" r:id="rId13"/>
    <p:sldLayoutId id="2147483961" r:id="rId14"/>
    <p:sldLayoutId id="2147483962" r:id="rId15"/>
    <p:sldLayoutId id="2147483963" r:id="rId16"/>
    <p:sldLayoutId id="2147483964" r:id="rId17"/>
    <p:sldLayoutId id="2147483965" r:id="rId18"/>
  </p:sldLayoutIdLst>
  <p:transition spd="slow">
    <p:wedge/>
  </p:transition>
  <p:timing>
    <p:tnLst>
      <p:par>
        <p:cTn id="1" dur="indefinite" restart="never" nodeType="tmRoot"/>
      </p:par>
    </p:tnLst>
  </p:timing>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pravda-tv.ru/wp-content/uploads/2011/02/49524e9e324aec72ed3531c9e72.jpg"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Картинки по запросу картинка 9 декабря день борьбы с коррупци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953646"/>
      </p:ext>
    </p:extLst>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96752"/>
            <a:ext cx="9036496" cy="4585871"/>
          </a:xfrm>
          <a:prstGeom prst="rect">
            <a:avLst/>
          </a:prstGeom>
        </p:spPr>
        <p:txBody>
          <a:bodyPr wrap="square">
            <a:spAutoFit/>
          </a:bodyPr>
          <a:lstStyle/>
          <a:p>
            <a:pPr lvl="0" eaLnBrk="0" fontAlgn="base" hangingPunct="0">
              <a:spcBef>
                <a:spcPct val="0"/>
              </a:spcBef>
              <a:spcAft>
                <a:spcPct val="0"/>
              </a:spcAft>
              <a:buFont typeface="Wingdings" pitchFamily="2" charset="2"/>
              <a:buChar char="v"/>
            </a:pPr>
            <a:r>
              <a:rPr lang="ru-RU" sz="4400" b="1" dirty="0" smtClean="0">
                <a:solidFill>
                  <a:schemeClr val="bg1"/>
                </a:solidFill>
                <a:latin typeface="Times New Roman" pitchFamily="18" charset="0"/>
                <a:ea typeface="Times New Roman" pitchFamily="18" charset="0"/>
                <a:cs typeface="Times New Roman" pitchFamily="18" charset="0"/>
              </a:rPr>
              <a:t>совершение деяний, указанных выше, </a:t>
            </a:r>
            <a:r>
              <a:rPr lang="ru-RU" sz="4400" b="1" i="1" dirty="0" smtClean="0">
                <a:solidFill>
                  <a:schemeClr val="bg1"/>
                </a:solidFill>
                <a:latin typeface="Times New Roman" pitchFamily="18" charset="0"/>
                <a:ea typeface="Times New Roman" pitchFamily="18" charset="0"/>
                <a:cs typeface="Times New Roman" pitchFamily="18" charset="0"/>
              </a:rPr>
              <a:t>от имени </a:t>
            </a:r>
            <a:r>
              <a:rPr lang="ru-RU" sz="4400" b="1" dirty="0" smtClean="0">
                <a:solidFill>
                  <a:schemeClr val="bg1"/>
                </a:solidFill>
                <a:latin typeface="Times New Roman" pitchFamily="18" charset="0"/>
                <a:ea typeface="Times New Roman" pitchFamily="18" charset="0"/>
                <a:cs typeface="Times New Roman" pitchFamily="18" charset="0"/>
              </a:rPr>
              <a:t>или </a:t>
            </a:r>
            <a:r>
              <a:rPr lang="ru-RU" sz="4400" b="1" i="1" dirty="0" smtClean="0">
                <a:solidFill>
                  <a:schemeClr val="bg1"/>
                </a:solidFill>
                <a:latin typeface="Times New Roman" pitchFamily="18" charset="0"/>
                <a:ea typeface="Times New Roman" pitchFamily="18" charset="0"/>
                <a:cs typeface="Times New Roman" pitchFamily="18" charset="0"/>
              </a:rPr>
              <a:t>в интересах </a:t>
            </a:r>
            <a:r>
              <a:rPr lang="ru-RU" sz="4400" b="1" dirty="0" smtClean="0">
                <a:solidFill>
                  <a:schemeClr val="bg1"/>
                </a:solidFill>
                <a:latin typeface="Times New Roman" pitchFamily="18" charset="0"/>
                <a:ea typeface="Times New Roman" pitchFamily="18" charset="0"/>
                <a:cs typeface="Times New Roman" pitchFamily="18" charset="0"/>
              </a:rPr>
              <a:t>юридического лица (т.е.организации)</a:t>
            </a:r>
          </a:p>
          <a:p>
            <a:pPr lvl="0" algn="just" eaLnBrk="0" fontAlgn="base" hangingPunct="0">
              <a:spcBef>
                <a:spcPct val="0"/>
              </a:spcBef>
              <a:spcAft>
                <a:spcPct val="0"/>
              </a:spcAft>
            </a:pPr>
            <a:endParaRPr lang="ru-RU" sz="4400" b="1" dirty="0" smtClean="0">
              <a:solidFill>
                <a:schemeClr val="bg1"/>
              </a:solidFill>
              <a:latin typeface="Times New Roman" pitchFamily="18" charset="0"/>
              <a:ea typeface="Times New Roman" pitchFamily="18" charset="0"/>
              <a:cs typeface="Times New Roman" pitchFamily="18" charset="0"/>
            </a:endParaRPr>
          </a:p>
          <a:p>
            <a:pPr lvl="0" algn="r" eaLnBrk="0" fontAlgn="base" hangingPunct="0">
              <a:spcBef>
                <a:spcPct val="0"/>
              </a:spcBef>
              <a:spcAft>
                <a:spcPct val="0"/>
              </a:spcAft>
            </a:pPr>
            <a:r>
              <a:rPr lang="ru-RU" sz="4000" b="1" dirty="0" smtClean="0">
                <a:solidFill>
                  <a:schemeClr val="bg1"/>
                </a:solidFill>
                <a:latin typeface="Times New Roman" pitchFamily="18" charset="0"/>
                <a:cs typeface="Times New Roman" pitchFamily="18" charset="0"/>
              </a:rPr>
              <a:t>(</a:t>
            </a:r>
            <a:r>
              <a:rPr lang="ru-RU" sz="3200" b="1" i="1" dirty="0" smtClean="0">
                <a:solidFill>
                  <a:schemeClr val="bg1"/>
                </a:solidFill>
                <a:latin typeface="Times New Roman" pitchFamily="18" charset="0"/>
                <a:cs typeface="Times New Roman" pitchFamily="18" charset="0"/>
              </a:rPr>
              <a:t>п.1 ст.1 Федерального закона  </a:t>
            </a:r>
          </a:p>
          <a:p>
            <a:pPr lvl="0" algn="r" eaLnBrk="0" fontAlgn="base" hangingPunct="0">
              <a:spcBef>
                <a:spcPct val="0"/>
              </a:spcBef>
              <a:spcAft>
                <a:spcPct val="0"/>
              </a:spcAft>
            </a:pPr>
            <a:r>
              <a:rPr lang="ru-RU" sz="3200" b="1" i="1" dirty="0" smtClean="0">
                <a:solidFill>
                  <a:schemeClr val="bg1"/>
                </a:solidFill>
                <a:latin typeface="Times New Roman" pitchFamily="18" charset="0"/>
                <a:cs typeface="Times New Roman" pitchFamily="18" charset="0"/>
              </a:rPr>
              <a:t> «О противодействии коррупции»</a:t>
            </a:r>
            <a:r>
              <a:rPr lang="ru-RU" sz="3200" b="1" dirty="0" smtClean="0">
                <a:solidFill>
                  <a:schemeClr val="bg1"/>
                </a:solidFill>
                <a:latin typeface="Times New Roman" pitchFamily="18" charset="0"/>
                <a:cs typeface="Times New Roman" pitchFamily="18" charset="0"/>
              </a:rPr>
              <a:t>)</a:t>
            </a:r>
          </a:p>
        </p:txBody>
      </p:sp>
    </p:spTree>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http://khamzin-fm.com/wp-content/uploads/2014/12/kopilka.jpg"/>
          <p:cNvPicPr>
            <a:picLocks noChangeAspect="1" noChangeArrowheads="1"/>
          </p:cNvPicPr>
          <p:nvPr/>
        </p:nvPicPr>
        <p:blipFill>
          <a:blip r:embed="rId2" cstate="print"/>
          <a:srcRect l="2859" t="4444" r="2785" b="4444"/>
          <a:stretch>
            <a:fillRect/>
          </a:stretch>
        </p:blipFill>
        <p:spPr bwMode="auto">
          <a:xfrm rot="21062717">
            <a:off x="107704" y="585242"/>
            <a:ext cx="2357454" cy="2928958"/>
          </a:xfrm>
          <a:prstGeom prst="rect">
            <a:avLst/>
          </a:prstGeom>
          <a:noFill/>
        </p:spPr>
      </p:pic>
      <p:pic>
        <p:nvPicPr>
          <p:cNvPr id="28674" name="Picture 2" descr="http://ic.pics.livejournal.com/gmichailov/34987738/4523212/4523212_1000.jpg"/>
          <p:cNvPicPr>
            <a:picLocks noChangeAspect="1" noChangeArrowheads="1"/>
          </p:cNvPicPr>
          <p:nvPr/>
        </p:nvPicPr>
        <p:blipFill>
          <a:blip r:embed="rId3" cstate="print"/>
          <a:srcRect/>
          <a:stretch>
            <a:fillRect/>
          </a:stretch>
        </p:blipFill>
        <p:spPr bwMode="auto">
          <a:xfrm rot="21289140">
            <a:off x="164825" y="3954797"/>
            <a:ext cx="4426561" cy="2744632"/>
          </a:xfrm>
          <a:prstGeom prst="rect">
            <a:avLst/>
          </a:prstGeom>
          <a:noFill/>
        </p:spPr>
      </p:pic>
      <p:pic>
        <p:nvPicPr>
          <p:cNvPr id="28676" name="Picture 4" descr="http://euroua.com/images/stories/ukraine/corruption/corruption6.jpg"/>
          <p:cNvPicPr>
            <a:picLocks noChangeAspect="1" noChangeArrowheads="1"/>
          </p:cNvPicPr>
          <p:nvPr/>
        </p:nvPicPr>
        <p:blipFill>
          <a:blip r:embed="rId4" cstate="print"/>
          <a:srcRect/>
          <a:stretch>
            <a:fillRect/>
          </a:stretch>
        </p:blipFill>
        <p:spPr bwMode="auto">
          <a:xfrm rot="20845501">
            <a:off x="5502323" y="415432"/>
            <a:ext cx="3320908" cy="2233873"/>
          </a:xfrm>
          <a:prstGeom prst="rect">
            <a:avLst/>
          </a:prstGeom>
          <a:noFill/>
        </p:spPr>
      </p:pic>
      <p:pic>
        <p:nvPicPr>
          <p:cNvPr id="28686" name="Picture 14" descr="http://go2.imgsmail.ru/imgpreview?key=7f70fe2b507b63c3&amp;mb=imgdb_preview_1095"/>
          <p:cNvPicPr>
            <a:picLocks noChangeAspect="1" noChangeArrowheads="1"/>
          </p:cNvPicPr>
          <p:nvPr/>
        </p:nvPicPr>
        <p:blipFill>
          <a:blip r:embed="rId5" cstate="print"/>
          <a:srcRect/>
          <a:stretch>
            <a:fillRect/>
          </a:stretch>
        </p:blipFill>
        <p:spPr bwMode="auto">
          <a:xfrm rot="689199">
            <a:off x="2844509" y="2074501"/>
            <a:ext cx="3000396" cy="1819040"/>
          </a:xfrm>
          <a:prstGeom prst="rect">
            <a:avLst/>
          </a:prstGeom>
          <a:noFill/>
        </p:spPr>
      </p:pic>
      <p:pic>
        <p:nvPicPr>
          <p:cNvPr id="8" name="Picture 10" descr="http://www.chaskor.ru/posts_images_201102/392_300_22089_korrbi.jpg"/>
          <p:cNvPicPr>
            <a:picLocks noChangeAspect="1" noChangeArrowheads="1"/>
          </p:cNvPicPr>
          <p:nvPr/>
        </p:nvPicPr>
        <p:blipFill>
          <a:blip r:embed="rId6" cstate="print"/>
          <a:srcRect/>
          <a:stretch>
            <a:fillRect/>
          </a:stretch>
        </p:blipFill>
        <p:spPr bwMode="auto">
          <a:xfrm rot="887895">
            <a:off x="4680252" y="2816083"/>
            <a:ext cx="4091964" cy="3338937"/>
          </a:xfrm>
          <a:prstGeom prst="rect">
            <a:avLst/>
          </a:prstGeom>
          <a:noFill/>
        </p:spPr>
      </p:pic>
      <p:pic>
        <p:nvPicPr>
          <p:cNvPr id="5122" name="Picture 2" descr="Похожее изображение"/>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1353" y="305556"/>
            <a:ext cx="2562225" cy="179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309644"/>
      </p:ext>
    </p:extLst>
  </p:cSld>
  <p:clrMapOvr>
    <a:masterClrMapping/>
  </p:clrMapOvr>
  <p:transition spd="slow" advClick="0" advTm="1000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p:cTn id="7" dur="1000" fill="hold"/>
                                        <p:tgtEl>
                                          <p:spTgt spid="28676"/>
                                        </p:tgtEl>
                                        <p:attrNameLst>
                                          <p:attrName>ppt_x</p:attrName>
                                        </p:attrNameLst>
                                      </p:cBhvr>
                                      <p:tavLst>
                                        <p:tav tm="0">
                                          <p:val>
                                            <p:strVal val="#ppt_x-.2"/>
                                          </p:val>
                                        </p:tav>
                                        <p:tav tm="100000">
                                          <p:val>
                                            <p:strVal val="#ppt_x"/>
                                          </p:val>
                                        </p:tav>
                                      </p:tavLst>
                                    </p:anim>
                                    <p:anim calcmode="lin" valueType="num">
                                      <p:cBhvr>
                                        <p:cTn id="8" dur="1000" fill="hold"/>
                                        <p:tgtEl>
                                          <p:spTgt spid="2867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76"/>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8678"/>
                                        </p:tgtEl>
                                        <p:attrNameLst>
                                          <p:attrName>style.visibility</p:attrName>
                                        </p:attrNameLst>
                                      </p:cBhvr>
                                      <p:to>
                                        <p:strVal val="visible"/>
                                      </p:to>
                                    </p:set>
                                    <p:animEffect transition="in" filter="fade">
                                      <p:cBhvr>
                                        <p:cTn id="13" dur="3000"/>
                                        <p:tgtEl>
                                          <p:spTgt spid="28678"/>
                                        </p:tgtEl>
                                      </p:cBhvr>
                                    </p:animEffect>
                                  </p:childTnLst>
                                </p:cTn>
                              </p:par>
                            </p:childTnLst>
                          </p:cTn>
                        </p:par>
                        <p:par>
                          <p:cTn id="14" fill="hold">
                            <p:stCondLst>
                              <p:cond delay="4000"/>
                            </p:stCondLst>
                            <p:childTnLst>
                              <p:par>
                                <p:cTn id="15" presetID="3" presetClass="entr" presetSubtype="10" fill="hold" nodeType="afterEffect">
                                  <p:stCondLst>
                                    <p:cond delay="0"/>
                                  </p:stCondLst>
                                  <p:childTnLst>
                                    <p:set>
                                      <p:cBhvr>
                                        <p:cTn id="16" dur="1" fill="hold">
                                          <p:stCondLst>
                                            <p:cond delay="0"/>
                                          </p:stCondLst>
                                        </p:cTn>
                                        <p:tgtEl>
                                          <p:spTgt spid="28674"/>
                                        </p:tgtEl>
                                        <p:attrNameLst>
                                          <p:attrName>style.visibility</p:attrName>
                                        </p:attrNameLst>
                                      </p:cBhvr>
                                      <p:to>
                                        <p:strVal val="visible"/>
                                      </p:to>
                                    </p:set>
                                    <p:animEffect transition="in" filter="blinds(horizontal)">
                                      <p:cBhvr>
                                        <p:cTn id="17" dur="3000"/>
                                        <p:tgtEl>
                                          <p:spTgt spid="28674"/>
                                        </p:tgtEl>
                                      </p:cBhvr>
                                    </p:animEffect>
                                  </p:childTnLst>
                                </p:cTn>
                              </p:par>
                            </p:childTnLst>
                          </p:cTn>
                        </p:par>
                        <p:par>
                          <p:cTn id="18" fill="hold">
                            <p:stCondLst>
                              <p:cond delay="7000"/>
                            </p:stCondLst>
                            <p:childTnLst>
                              <p:par>
                                <p:cTn id="19" presetID="17" presetClass="entr" presetSubtype="10" fill="hold" nodeType="afterEffect">
                                  <p:stCondLst>
                                    <p:cond delay="0"/>
                                  </p:stCondLst>
                                  <p:childTnLst>
                                    <p:set>
                                      <p:cBhvr>
                                        <p:cTn id="20" dur="1" fill="hold">
                                          <p:stCondLst>
                                            <p:cond delay="0"/>
                                          </p:stCondLst>
                                        </p:cTn>
                                        <p:tgtEl>
                                          <p:spTgt spid="28686"/>
                                        </p:tgtEl>
                                        <p:attrNameLst>
                                          <p:attrName>style.visibility</p:attrName>
                                        </p:attrNameLst>
                                      </p:cBhvr>
                                      <p:to>
                                        <p:strVal val="visible"/>
                                      </p:to>
                                    </p:set>
                                    <p:anim calcmode="lin" valueType="num">
                                      <p:cBhvr>
                                        <p:cTn id="21" dur="3000" fill="hold"/>
                                        <p:tgtEl>
                                          <p:spTgt spid="28686"/>
                                        </p:tgtEl>
                                        <p:attrNameLst>
                                          <p:attrName>ppt_w</p:attrName>
                                        </p:attrNameLst>
                                      </p:cBhvr>
                                      <p:tavLst>
                                        <p:tav tm="0">
                                          <p:val>
                                            <p:fltVal val="0"/>
                                          </p:val>
                                        </p:tav>
                                        <p:tav tm="100000">
                                          <p:val>
                                            <p:strVal val="#ppt_w"/>
                                          </p:val>
                                        </p:tav>
                                      </p:tavLst>
                                    </p:anim>
                                    <p:anim calcmode="lin" valueType="num">
                                      <p:cBhvr>
                                        <p:cTn id="22" dur="3000" fill="hold"/>
                                        <p:tgtEl>
                                          <p:spTgt spid="28686"/>
                                        </p:tgtEl>
                                        <p:attrNameLst>
                                          <p:attrName>ppt_h</p:attrName>
                                        </p:attrNameLst>
                                      </p:cBhvr>
                                      <p:tavLst>
                                        <p:tav tm="0">
                                          <p:val>
                                            <p:strVal val="#ppt_h"/>
                                          </p:val>
                                        </p:tav>
                                        <p:tav tm="100000">
                                          <p:val>
                                            <p:strVal val="#ppt_h"/>
                                          </p:val>
                                        </p:tav>
                                      </p:tavLst>
                                    </p:anim>
                                  </p:childTnLst>
                                </p:cTn>
                              </p:par>
                            </p:childTnLst>
                          </p:cTn>
                        </p:par>
                        <p:par>
                          <p:cTn id="23" fill="hold">
                            <p:stCondLst>
                              <p:cond delay="10000"/>
                            </p:stCondLst>
                            <p:childTnLst>
                              <p:par>
                                <p:cTn id="24" presetID="16" presetClass="entr" presetSubtype="26"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Horizontal)">
                                      <p:cBhvr>
                                        <p:cTn id="26"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0" y="342409"/>
            <a:ext cx="9144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96875" algn="ctr" defTabSz="914400" rtl="0" eaLnBrk="1" fontAlgn="base" latinLnBrk="0" hangingPunct="1">
              <a:lnSpc>
                <a:spcPct val="100000"/>
              </a:lnSpc>
              <a:spcBef>
                <a:spcPct val="0"/>
              </a:spcBef>
              <a:spcAft>
                <a:spcPct val="0"/>
              </a:spcAft>
              <a:buClrTx/>
              <a:buSzTx/>
              <a:buFontTx/>
              <a:buNone/>
              <a:tabLst/>
            </a:pPr>
            <a:r>
              <a:rPr kumimoji="0" lang="ru-RU" sz="3200" b="1" i="1" u="none" strike="noStrike" normalizeH="0" baseline="0" dirty="0" smtClean="0">
                <a:ln w="18415" cmpd="sng">
                  <a:solidFill>
                    <a:sysClr val="windowText" lastClr="000000"/>
                  </a:solidFill>
                  <a:prstDash val="solid"/>
                </a:ln>
                <a:solidFill>
                  <a:schemeClr val="bg1"/>
                </a:solidFill>
                <a:effectLst>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ПРОТИВОДЕЙСТВИЕ КОРРУПЦИИ</a:t>
            </a:r>
            <a:r>
              <a:rPr kumimoji="0" lang="ru-RU" sz="3200" b="1" i="0" u="none" strike="noStrike" normalizeH="0" baseline="0" dirty="0" smtClean="0">
                <a:ln w="18415" cmpd="sng">
                  <a:solidFill>
                    <a:sysClr val="windowText" lastClr="000000"/>
                  </a:solidFill>
                  <a:prstDash val="solid"/>
                </a:ln>
                <a:solidFill>
                  <a:schemeClr val="bg1"/>
                </a:solidFill>
                <a:effectLst>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kumimoji="0" lang="ru-RU" sz="3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деятельность </a:t>
            </a:r>
          </a:p>
          <a:p>
            <a:pPr marL="0" marR="0" lvl="0" indent="396875"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3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федеральных органов государственной власти, </a:t>
            </a:r>
          </a:p>
          <a:p>
            <a:pPr marL="0" marR="0" lvl="0" indent="396875"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3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органов государственной власти субъектов Российской Федерации, </a:t>
            </a:r>
          </a:p>
          <a:p>
            <a:pPr marL="0" marR="0" lvl="0" indent="396875"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3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органов местного самоуправления, </a:t>
            </a:r>
          </a:p>
          <a:p>
            <a:pPr marL="0" marR="0" lvl="0" indent="396875"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3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институтов гражданского общества, </a:t>
            </a:r>
          </a:p>
          <a:p>
            <a:pPr marL="0" marR="0" lvl="0" indent="396875"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3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организаций и </a:t>
            </a:r>
          </a:p>
          <a:p>
            <a:pPr marL="0" marR="0" lvl="0" indent="396875"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3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физических лиц </a:t>
            </a:r>
          </a:p>
          <a:p>
            <a:pPr marL="0" marR="0" lvl="0" indent="396875" algn="ctr" defTabSz="914400" rtl="0" eaLnBrk="1" fontAlgn="base" latinLnBrk="0" hangingPunct="1">
              <a:lnSpc>
                <a:spcPct val="100000"/>
              </a:lnSpc>
              <a:spcBef>
                <a:spcPct val="0"/>
              </a:spcBef>
              <a:spcAft>
                <a:spcPct val="0"/>
              </a:spcAft>
              <a:buClrTx/>
              <a:buSzTx/>
              <a:tabLst/>
            </a:pPr>
            <a:r>
              <a:rPr kumimoji="0" lang="ru-RU" sz="3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в пределах их полномочий:</a:t>
            </a:r>
            <a:endParaRPr kumimoji="0" lang="ru-RU" sz="3200" b="1"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0" y="432337"/>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396875" algn="just" defTabSz="914400" rtl="0" eaLnBrk="1" fontAlgn="base" latinLnBrk="0" hangingPunct="1">
              <a:lnSpc>
                <a:spcPct val="100000"/>
              </a:lnSpc>
              <a:spcBef>
                <a:spcPct val="0"/>
              </a:spcBef>
              <a:spcAft>
                <a:spcPct val="0"/>
              </a:spcAft>
              <a:buClrTx/>
              <a:buSzTx/>
              <a:buFontTx/>
              <a:buNone/>
              <a:tabLst/>
            </a:pPr>
            <a:r>
              <a:rPr kumimoji="0" lang="ru-RU" sz="2800" b="1" i="0" u="none" strike="noStrike" normalizeH="0" baseline="0" dirty="0" smtClean="0">
                <a:ln w="11430"/>
                <a:solidFill>
                  <a:schemeClr val="bg1"/>
                </a:solidFill>
                <a:latin typeface="Times New Roman" pitchFamily="18" charset="0"/>
                <a:ea typeface="Times New Roman" pitchFamily="18" charset="0"/>
                <a:cs typeface="Times New Roman" pitchFamily="18" charset="0"/>
              </a:rPr>
              <a:t>а) по предупреждению коррупции, в том числе по выявлению и последующему устранению причин коррупции (</a:t>
            </a:r>
            <a:r>
              <a:rPr kumimoji="0" lang="ru-RU" sz="2800" b="1" i="1" u="sng" strike="noStrike" normalizeH="0" baseline="0" dirty="0" smtClean="0">
                <a:ln w="11430"/>
                <a:solidFill>
                  <a:schemeClr val="bg1"/>
                </a:solidFill>
                <a:latin typeface="Times New Roman" pitchFamily="18" charset="0"/>
                <a:ea typeface="Times New Roman" pitchFamily="18" charset="0"/>
                <a:cs typeface="Times New Roman" pitchFamily="18" charset="0"/>
              </a:rPr>
              <a:t>профилактика коррупции</a:t>
            </a:r>
            <a:r>
              <a:rPr kumimoji="0" lang="ru-RU" sz="2800" b="1" i="0" u="none" strike="noStrike" normalizeH="0" baseline="0" dirty="0" smtClean="0">
                <a:ln w="11430"/>
                <a:solidFill>
                  <a:schemeClr val="bg1"/>
                </a:solidFill>
                <a:latin typeface="Times New Roman" pitchFamily="18" charset="0"/>
                <a:ea typeface="Times New Roman" pitchFamily="18" charset="0"/>
                <a:cs typeface="Times New Roman" pitchFamily="18" charset="0"/>
              </a:rPr>
              <a:t>); </a:t>
            </a:r>
          </a:p>
          <a:p>
            <a:pPr marL="0" marR="0" lvl="0" indent="396875" algn="just" defTabSz="914400" rtl="0" eaLnBrk="1" fontAlgn="base" latinLnBrk="0" hangingPunct="1">
              <a:lnSpc>
                <a:spcPct val="100000"/>
              </a:lnSpc>
              <a:spcBef>
                <a:spcPct val="0"/>
              </a:spcBef>
              <a:spcAft>
                <a:spcPct val="0"/>
              </a:spcAft>
              <a:buClrTx/>
              <a:buSzTx/>
              <a:buFontTx/>
              <a:buNone/>
              <a:tabLst/>
            </a:pPr>
            <a:endParaRPr kumimoji="0" lang="ru-RU" sz="2800" b="1" i="0" u="none" strike="noStrike" normalizeH="0" baseline="0" dirty="0" smtClean="0">
              <a:ln w="11430"/>
              <a:solidFill>
                <a:schemeClr val="bg1"/>
              </a:solidFill>
              <a:latin typeface="Times New Roman" pitchFamily="18" charset="0"/>
              <a:cs typeface="Times New Roman" pitchFamily="18" charset="0"/>
            </a:endParaRPr>
          </a:p>
          <a:p>
            <a:pPr marL="0" marR="0" lvl="0" indent="396875" algn="just" defTabSz="914400" rtl="0" eaLnBrk="0" fontAlgn="base" latinLnBrk="0" hangingPunct="0">
              <a:lnSpc>
                <a:spcPct val="100000"/>
              </a:lnSpc>
              <a:spcBef>
                <a:spcPct val="0"/>
              </a:spcBef>
              <a:spcAft>
                <a:spcPct val="0"/>
              </a:spcAft>
              <a:buClrTx/>
              <a:buSzTx/>
              <a:buFontTx/>
              <a:buNone/>
              <a:tabLst/>
            </a:pPr>
            <a:r>
              <a:rPr kumimoji="0" lang="ru-RU" sz="2800" b="1" i="0" u="none" strike="noStrike" normalizeH="0" baseline="0" dirty="0" smtClean="0">
                <a:ln w="11430"/>
                <a:solidFill>
                  <a:schemeClr val="bg1"/>
                </a:solidFill>
                <a:latin typeface="Times New Roman" pitchFamily="18" charset="0"/>
                <a:ea typeface="Times New Roman" pitchFamily="18" charset="0"/>
                <a:cs typeface="Times New Roman" pitchFamily="18" charset="0"/>
              </a:rPr>
              <a:t>б) по выявлению, предупреждению, пресечению, раскрытию и расследованию коррупционных правонарушений (</a:t>
            </a:r>
            <a:r>
              <a:rPr kumimoji="0" lang="ru-RU" sz="2800" b="1" i="1" u="sng" strike="noStrike" normalizeH="0" baseline="0" dirty="0" smtClean="0">
                <a:ln w="11430"/>
                <a:solidFill>
                  <a:schemeClr val="bg1"/>
                </a:solidFill>
                <a:latin typeface="Times New Roman" pitchFamily="18" charset="0"/>
                <a:ea typeface="Times New Roman" pitchFamily="18" charset="0"/>
                <a:cs typeface="Times New Roman" pitchFamily="18" charset="0"/>
              </a:rPr>
              <a:t>борьба с коррупцией</a:t>
            </a:r>
            <a:r>
              <a:rPr kumimoji="0" lang="ru-RU" sz="2800" b="1" i="0" u="none" strike="noStrike" normalizeH="0" baseline="0" dirty="0" smtClean="0">
                <a:ln w="11430"/>
                <a:solidFill>
                  <a:schemeClr val="bg1"/>
                </a:solidFill>
                <a:latin typeface="Times New Roman" pitchFamily="18" charset="0"/>
                <a:ea typeface="Times New Roman" pitchFamily="18" charset="0"/>
                <a:cs typeface="Times New Roman" pitchFamily="18" charset="0"/>
              </a:rPr>
              <a:t>);</a:t>
            </a:r>
          </a:p>
          <a:p>
            <a:pPr marL="0" marR="0" lvl="0" indent="396875" algn="just" defTabSz="914400" rtl="0" eaLnBrk="0" fontAlgn="base" latinLnBrk="0" hangingPunct="0">
              <a:lnSpc>
                <a:spcPct val="100000"/>
              </a:lnSpc>
              <a:spcBef>
                <a:spcPct val="0"/>
              </a:spcBef>
              <a:spcAft>
                <a:spcPct val="0"/>
              </a:spcAft>
              <a:buClrTx/>
              <a:buSzTx/>
              <a:buFontTx/>
              <a:buNone/>
              <a:tabLst/>
            </a:pPr>
            <a:endParaRPr kumimoji="0" lang="ru-RU" sz="2800" b="1" i="0" u="none" strike="noStrike" normalizeH="0" baseline="0" dirty="0" smtClean="0">
              <a:ln w="11430"/>
              <a:solidFill>
                <a:schemeClr val="bg1"/>
              </a:solidFill>
              <a:latin typeface="Times New Roman" pitchFamily="18" charset="0"/>
              <a:cs typeface="Times New Roman" pitchFamily="18" charset="0"/>
            </a:endParaRPr>
          </a:p>
          <a:p>
            <a:pPr marL="0" marR="0" lvl="0" indent="396875" algn="just" defTabSz="914400" rtl="0" eaLnBrk="0" fontAlgn="base" latinLnBrk="0" hangingPunct="0">
              <a:lnSpc>
                <a:spcPct val="100000"/>
              </a:lnSpc>
              <a:spcBef>
                <a:spcPct val="0"/>
              </a:spcBef>
              <a:spcAft>
                <a:spcPct val="0"/>
              </a:spcAft>
              <a:buClrTx/>
              <a:buSzTx/>
              <a:buFontTx/>
              <a:buNone/>
              <a:tabLst/>
            </a:pPr>
            <a:r>
              <a:rPr kumimoji="0" lang="ru-RU" sz="2800" b="1" i="0" u="none" strike="noStrike" normalizeH="0" baseline="0" dirty="0" smtClean="0">
                <a:ln w="11430"/>
                <a:solidFill>
                  <a:schemeClr val="bg1"/>
                </a:solidFill>
                <a:latin typeface="Times New Roman" pitchFamily="18" charset="0"/>
                <a:ea typeface="Times New Roman" pitchFamily="18" charset="0"/>
                <a:cs typeface="Times New Roman" pitchFamily="18" charset="0"/>
              </a:rPr>
              <a:t>в) по минимизации и (или) ликвидации последствий коррупционных правонарушений.</a:t>
            </a:r>
          </a:p>
          <a:p>
            <a:pPr marL="0" marR="0" lvl="0" indent="396875" algn="just" defTabSz="914400" rtl="0" eaLnBrk="0" fontAlgn="base" latinLnBrk="0" hangingPunct="0">
              <a:lnSpc>
                <a:spcPct val="100000"/>
              </a:lnSpc>
              <a:spcBef>
                <a:spcPct val="0"/>
              </a:spcBef>
              <a:spcAft>
                <a:spcPct val="0"/>
              </a:spcAft>
              <a:buClrTx/>
              <a:buSzTx/>
              <a:buFontTx/>
              <a:buNone/>
              <a:tabLst/>
            </a:pPr>
            <a:endParaRPr kumimoji="0" lang="ru-RU" sz="2800" b="1" i="0" u="none" strike="noStrike" normalizeH="0" baseline="0" dirty="0" smtClean="0">
              <a:ln w="11430"/>
              <a:solidFill>
                <a:schemeClr val="bg1"/>
              </a:solidFill>
              <a:latin typeface="Times New Roman" pitchFamily="18" charset="0"/>
              <a:cs typeface="Times New Roman" pitchFamily="18" charset="0"/>
            </a:endParaRPr>
          </a:p>
          <a:p>
            <a:pPr marL="0" marR="0" lvl="0" indent="396875" algn="r" defTabSz="914400" rtl="0" eaLnBrk="0" fontAlgn="base" latinLnBrk="0" hangingPunct="0">
              <a:lnSpc>
                <a:spcPct val="100000"/>
              </a:lnSpc>
              <a:spcBef>
                <a:spcPct val="0"/>
              </a:spcBef>
              <a:spcAft>
                <a:spcPct val="0"/>
              </a:spcAft>
              <a:buClrTx/>
              <a:buSzTx/>
              <a:buFontTx/>
              <a:buNone/>
              <a:tabLst/>
            </a:pPr>
            <a:r>
              <a:rPr kumimoji="0" lang="ru-RU" sz="2800" b="1" i="1" u="none" strike="noStrike" normalizeH="0" baseline="0" dirty="0" smtClean="0">
                <a:ln w="11430"/>
                <a:solidFill>
                  <a:schemeClr val="bg1"/>
                </a:solidFill>
                <a:latin typeface="Times New Roman" pitchFamily="18" charset="0"/>
                <a:ea typeface="Times New Roman" pitchFamily="18" charset="0"/>
                <a:cs typeface="Times New Roman" pitchFamily="18" charset="0"/>
              </a:rPr>
              <a:t>(п.2 ст.1 ФЗ «О противодействии коррупции»)</a:t>
            </a:r>
            <a:endParaRPr kumimoji="0" lang="ru-RU" sz="2800" b="1" i="1" u="none" strike="noStrike" normalizeH="0" baseline="0" dirty="0" smtClean="0">
              <a:ln w="11430"/>
              <a:solidFill>
                <a:schemeClr val="bg1"/>
              </a:solidFill>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0" y="569767"/>
            <a:ext cx="91440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ctr" fontAlgn="base">
              <a:spcBef>
                <a:spcPct val="0"/>
              </a:spcBef>
              <a:spcAft>
                <a:spcPct val="0"/>
              </a:spcAft>
            </a:pPr>
            <a:r>
              <a:rPr lang="ru-RU" sz="3200" b="1" i="1" dirty="0" smtClean="0">
                <a:ln w="18415" cmpd="sng">
                  <a:solidFill>
                    <a:sysClr val="windowText" lastClr="000000"/>
                  </a:solidFill>
                  <a:prstDash val="solid"/>
                </a:ln>
                <a:solidFill>
                  <a:schemeClr val="bg1"/>
                </a:solidFill>
                <a:latin typeface="Times New Roman" pitchFamily="18" charset="0"/>
                <a:ea typeface="Times New Roman" pitchFamily="18" charset="0"/>
                <a:cs typeface="Times New Roman" pitchFamily="18" charset="0"/>
              </a:rPr>
              <a:t>ПРЕДУПРЕЖДЕНИЕ КОРРУПЦИИ</a:t>
            </a:r>
            <a:r>
              <a:rPr lang="ru-RU" sz="3200" b="1" dirty="0" smtClean="0">
                <a:ln w="18415" cmpd="sng">
                  <a:solidFill>
                    <a:sysClr val="windowText" lastClr="000000"/>
                  </a:solidFill>
                  <a:prstDash val="solid"/>
                </a:ln>
                <a:solidFill>
                  <a:schemeClr val="bg1"/>
                </a:solidFill>
                <a:latin typeface="Times New Roman" pitchFamily="18" charset="0"/>
                <a:ea typeface="Times New Roman" pitchFamily="18" charset="0"/>
                <a:cs typeface="Times New Roman" pitchFamily="18" charset="0"/>
              </a:rPr>
              <a:t> </a:t>
            </a:r>
            <a:r>
              <a:rPr kumimoji="0" lang="ru-RU" sz="3200" b="1" i="0" u="none" strike="noStrike" cap="none" normalizeH="0" baseline="0" dirty="0" smtClean="0">
                <a:ln>
                  <a:noFill/>
                </a:ln>
                <a:solidFill>
                  <a:schemeClr val="bg1"/>
                </a:solidFill>
                <a:latin typeface="Times New Roman" pitchFamily="18" charset="0"/>
                <a:ea typeface="Times New Roman" pitchFamily="18" charset="0"/>
                <a:cs typeface="Times New Roman" pitchFamily="18" charset="0"/>
              </a:rPr>
              <a:t>– </a:t>
            </a:r>
          </a:p>
          <a:p>
            <a:pPr lvl="0" indent="450850" algn="ctr" fontAlgn="base">
              <a:spcBef>
                <a:spcPct val="0"/>
              </a:spcBef>
              <a:spcAft>
                <a:spcPct val="0"/>
              </a:spcAft>
            </a:pPr>
            <a:endParaRPr lang="ru-RU" sz="3200" b="1" dirty="0" smtClean="0">
              <a:solidFill>
                <a:schemeClr val="bg1"/>
              </a:solidFill>
              <a:latin typeface="Times New Roman" pitchFamily="18" charset="0"/>
              <a:ea typeface="Times New Roman" pitchFamily="18" charset="0"/>
              <a:cs typeface="Times New Roman" pitchFamily="18" charset="0"/>
            </a:endParaRPr>
          </a:p>
          <a:p>
            <a:pPr lvl="0" indent="450850" algn="just" fontAlgn="base">
              <a:spcBef>
                <a:spcPct val="0"/>
              </a:spcBef>
              <a:spcAft>
                <a:spcPct val="0"/>
              </a:spcAft>
            </a:pPr>
            <a:r>
              <a:rPr kumimoji="0" lang="ru-RU" sz="3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деятельность организации, направленная на введение элементов корпоративной культуры, организационной структуры, правил и процедур, регламентированных внутренними нормативными документами, обеспечивающих недопущение коррупционных правонарушений. </a:t>
            </a:r>
            <a:endParaRPr kumimoji="0" lang="ru-RU" sz="3200" b="1"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ротив коррупции"/>
          <p:cNvPicPr/>
          <p:nvPr/>
        </p:nvPicPr>
        <p:blipFill>
          <a:blip r:embed="rId2" cstate="print"/>
          <a:srcRect/>
          <a:stretch>
            <a:fillRect/>
          </a:stretch>
        </p:blipFill>
        <p:spPr bwMode="auto">
          <a:xfrm>
            <a:off x="1475656" y="1124744"/>
            <a:ext cx="6192688" cy="4032448"/>
          </a:xfrm>
          <a:prstGeom prst="round2DiagRect">
            <a:avLst>
              <a:gd name="adj1" fmla="val 16667"/>
              <a:gd name="adj2" fmla="val 0"/>
            </a:avLst>
          </a:prstGeom>
          <a:ln w="76200" cap="sq">
            <a:solidFill>
              <a:schemeClr val="accent1">
                <a:lumMod val="75000"/>
              </a:schemeClr>
            </a:solidFill>
            <a:miter lim="800000"/>
          </a:ln>
          <a:effectLst>
            <a:outerShdw blurRad="254000" algn="tl" rotWithShape="0">
              <a:srgbClr val="000000">
                <a:alpha val="43000"/>
              </a:srgbClr>
            </a:outerShdw>
          </a:effectLst>
        </p:spPr>
      </p:pic>
    </p:spTree>
  </p:cSld>
  <p:clrMapOvr>
    <a:masterClrMapping/>
  </p:clrMapOvr>
  <p:transition spd="slow">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92697"/>
            <a:ext cx="8280920" cy="3416320"/>
          </a:xfrm>
          <a:prstGeom prst="rect">
            <a:avLst/>
          </a:prstGeom>
        </p:spPr>
        <p:txBody>
          <a:bodyPr wrap="square">
            <a:spAutoFit/>
          </a:bodyPr>
          <a:lstStyle/>
          <a:p>
            <a:pPr algn="ctr"/>
            <a:r>
              <a:rPr lang="ru-RU" sz="3600" b="1" dirty="0" smtClean="0">
                <a:solidFill>
                  <a:schemeClr val="bg1"/>
                </a:solidFill>
                <a:latin typeface="Times New Roman" panose="02020603050405020304" pitchFamily="18" charset="0"/>
                <a:cs typeface="Times New Roman" panose="02020603050405020304" pitchFamily="18" charset="0"/>
              </a:rPr>
              <a:t>Письмо Министерства образования и науки РФ </a:t>
            </a:r>
          </a:p>
          <a:p>
            <a:pPr algn="ctr"/>
            <a:r>
              <a:rPr lang="ru-RU" sz="3600" b="1" i="1" dirty="0" smtClean="0">
                <a:solidFill>
                  <a:schemeClr val="bg1"/>
                </a:solidFill>
                <a:latin typeface="Times New Roman" panose="02020603050405020304" pitchFamily="18" charset="0"/>
                <a:cs typeface="Times New Roman" panose="02020603050405020304" pitchFamily="18" charset="0"/>
              </a:rPr>
              <a:t>от 06.08.2013 г. № 12-925 </a:t>
            </a:r>
          </a:p>
          <a:p>
            <a:pPr algn="ctr"/>
            <a:r>
              <a:rPr lang="ru-RU" sz="3600" b="1" dirty="0" smtClean="0">
                <a:solidFill>
                  <a:schemeClr val="bg1"/>
                </a:solidFill>
                <a:latin typeface="Times New Roman" panose="02020603050405020304" pitchFamily="18" charset="0"/>
                <a:cs typeface="Times New Roman" panose="02020603050405020304" pitchFamily="18" charset="0"/>
              </a:rPr>
              <a:t>«О направлении методических рекомендаций по противодействию коррупции»</a:t>
            </a:r>
            <a:r>
              <a:rPr lang="ru-RU" sz="3600" dirty="0" smtClean="0">
                <a:solidFill>
                  <a:schemeClr val="bg1"/>
                </a:solidFill>
                <a:latin typeface="Times New Roman" panose="02020603050405020304" pitchFamily="18" charset="0"/>
                <a:cs typeface="Times New Roman" panose="02020603050405020304" pitchFamily="18" charset="0"/>
              </a:rPr>
              <a:t> </a:t>
            </a:r>
            <a:endParaRPr lang="ru-RU" sz="36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48681"/>
            <a:ext cx="9144000" cy="4031873"/>
          </a:xfrm>
          <a:prstGeom prst="rect">
            <a:avLst/>
          </a:prstGeom>
        </p:spPr>
        <p:txBody>
          <a:bodyPr wrap="square">
            <a:spAutoFit/>
          </a:bodyPr>
          <a:lstStyle/>
          <a:p>
            <a:pPr indent="452438"/>
            <a:r>
              <a:rPr lang="ru-RU" sz="3200" b="1" i="1" dirty="0" smtClean="0">
                <a:solidFill>
                  <a:schemeClr val="bg1"/>
                </a:solidFill>
                <a:latin typeface="Times New Roman" panose="02020603050405020304" pitchFamily="18" charset="0"/>
                <a:cs typeface="Times New Roman" panose="02020603050405020304" pitchFamily="18" charset="0"/>
              </a:rPr>
              <a:t> Коррупционные риски</a:t>
            </a:r>
            <a:r>
              <a:rPr lang="ru-RU" sz="3200" i="1" dirty="0" smtClean="0">
                <a:solidFill>
                  <a:schemeClr val="bg1"/>
                </a:solidFill>
                <a:latin typeface="Times New Roman" panose="02020603050405020304" pitchFamily="18" charset="0"/>
                <a:cs typeface="Times New Roman" panose="02020603050405020304" pitchFamily="18" charset="0"/>
              </a:rPr>
              <a:t> </a:t>
            </a:r>
            <a:r>
              <a:rPr lang="ru-RU" sz="3200" dirty="0" smtClean="0">
                <a:solidFill>
                  <a:schemeClr val="bg1"/>
                </a:solidFill>
                <a:latin typeface="Times New Roman" panose="02020603050405020304" pitchFamily="18" charset="0"/>
                <a:cs typeface="Times New Roman" panose="02020603050405020304" pitchFamily="18" charset="0"/>
              </a:rPr>
              <a:t>- условия и обстоятельства, предоставляющие возможность для действий (бездействия) лиц, замещающих должности федеральной государственной службы и должности в государственных корпорациях (государственной компании), с целью незаконного извлечения выгоды при выполнении своих должностных полномочий</a:t>
            </a:r>
            <a:endParaRPr lang="ru-RU" sz="32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32656"/>
            <a:ext cx="9144000" cy="5755422"/>
          </a:xfrm>
          <a:prstGeom prst="rect">
            <a:avLst/>
          </a:prstGeom>
        </p:spPr>
        <p:txBody>
          <a:bodyPr wrap="square">
            <a:spAutoFit/>
          </a:bodyPr>
          <a:lstStyle/>
          <a:p>
            <a:pPr indent="361950" algn="just"/>
            <a:r>
              <a:rPr lang="ru-RU" sz="3200" b="1" i="1" dirty="0" smtClean="0">
                <a:solidFill>
                  <a:schemeClr val="bg1"/>
                </a:solidFill>
                <a:latin typeface="Times New Roman" panose="02020603050405020304" pitchFamily="18" charset="0"/>
                <a:cs typeface="Times New Roman" panose="02020603050405020304" pitchFamily="18" charset="0"/>
              </a:rPr>
              <a:t>Коррупциогенные факторы</a:t>
            </a:r>
            <a:r>
              <a:rPr lang="ru-RU" sz="3200" i="1" dirty="0" smtClean="0">
                <a:solidFill>
                  <a:schemeClr val="bg1"/>
                </a:solidFill>
                <a:latin typeface="Times New Roman" panose="02020603050405020304" pitchFamily="18" charset="0"/>
                <a:cs typeface="Times New Roman" panose="02020603050405020304" pitchFamily="18" charset="0"/>
              </a:rPr>
              <a:t> </a:t>
            </a:r>
            <a:r>
              <a:rPr lang="ru-RU" sz="2800" dirty="0" smtClean="0">
                <a:solidFill>
                  <a:schemeClr val="bg1"/>
                </a:solidFill>
                <a:latin typeface="Times New Roman" panose="02020603050405020304" pitchFamily="18" charset="0"/>
                <a:cs typeface="Times New Roman" panose="02020603050405020304" pitchFamily="18" charset="0"/>
              </a:rPr>
              <a:t>- явление или совокупность явлений, объективные и субъективные предпосылки, порождающие коррупционные правонарушения или способствующие их распространению, а также положения нормативных правовых актов (проектов нормативных правовых актов), устанавливающие для правоприменителя необоснованно широкие пределы усмотрения или возможность необоснованного применения исключений из общих правил, а также положения, содержащие неопределенные, трудновыполнимые и (или) обременительные требования к гражданам и организациям и тем самым создающие условия для проявления коррупции</a:t>
            </a:r>
            <a:endParaRPr lang="ru-RU" sz="28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693866"/>
          </a:xfrm>
          <a:prstGeom prst="rect">
            <a:avLst/>
          </a:prstGeom>
        </p:spPr>
        <p:txBody>
          <a:bodyPr wrap="square">
            <a:spAutoFit/>
          </a:bodyPr>
          <a:lstStyle/>
          <a:p>
            <a:pPr indent="361950" algn="just" fontAlgn="base"/>
            <a:endParaRPr lang="ru-RU" sz="2800" dirty="0" smtClean="0">
              <a:solidFill>
                <a:schemeClr val="bg1"/>
              </a:solidFill>
              <a:latin typeface="Times New Roman" panose="02020603050405020304" pitchFamily="18" charset="0"/>
              <a:cs typeface="Times New Roman" panose="02020603050405020304" pitchFamily="18" charset="0"/>
            </a:endParaRPr>
          </a:p>
          <a:p>
            <a:pPr indent="361950" algn="just" fontAlgn="base"/>
            <a:r>
              <a:rPr lang="ru-RU" sz="2800" dirty="0" smtClean="0">
                <a:solidFill>
                  <a:schemeClr val="bg1"/>
                </a:solidFill>
                <a:latin typeface="Times New Roman" panose="02020603050405020304" pitchFamily="18" charset="0"/>
                <a:cs typeface="Times New Roman" panose="02020603050405020304" pitchFamily="18" charset="0"/>
              </a:rPr>
              <a:t>В сфере образования можно выделить следующие области, где наиболее возможны проявления коррупции:</a:t>
            </a:r>
          </a:p>
          <a:p>
            <a:pPr algn="just" fontAlgn="base"/>
            <a:r>
              <a:rPr lang="ru-RU" sz="2800" dirty="0" smtClean="0">
                <a:solidFill>
                  <a:schemeClr val="bg1"/>
                </a:solidFill>
                <a:latin typeface="Times New Roman" panose="02020603050405020304" pitchFamily="18" charset="0"/>
                <a:cs typeface="Times New Roman" panose="02020603050405020304" pitchFamily="18" charset="0"/>
              </a:rPr>
              <a:t>– </a:t>
            </a:r>
            <a:r>
              <a:rPr lang="ru-RU" sz="2800" b="1" dirty="0" smtClean="0">
                <a:solidFill>
                  <a:schemeClr val="bg1"/>
                </a:solidFill>
                <a:latin typeface="Times New Roman" panose="02020603050405020304" pitchFamily="18" charset="0"/>
                <a:cs typeface="Times New Roman" panose="02020603050405020304" pitchFamily="18" charset="0"/>
              </a:rPr>
              <a:t>прием в образовательные организации </a:t>
            </a:r>
            <a:r>
              <a:rPr lang="ru-RU" sz="2800" dirty="0" smtClean="0">
                <a:solidFill>
                  <a:schemeClr val="bg1"/>
                </a:solidFill>
                <a:latin typeface="Times New Roman" panose="02020603050405020304" pitchFamily="18" charset="0"/>
                <a:cs typeface="Times New Roman" panose="02020603050405020304" pitchFamily="18" charset="0"/>
              </a:rPr>
              <a:t>(в детские сады, коррекционные детские сады, школы, образовательные учреждения среднего профессионального образования и высшего образования);</a:t>
            </a:r>
          </a:p>
          <a:p>
            <a:pPr algn="just" fontAlgn="base"/>
            <a:r>
              <a:rPr lang="ru-RU" sz="2800" dirty="0" smtClean="0">
                <a:solidFill>
                  <a:schemeClr val="bg1"/>
                </a:solidFill>
                <a:latin typeface="Times New Roman" panose="02020603050405020304" pitchFamily="18" charset="0"/>
                <a:cs typeface="Times New Roman" panose="02020603050405020304" pitchFamily="18" charset="0"/>
              </a:rPr>
              <a:t>– </a:t>
            </a:r>
            <a:r>
              <a:rPr lang="ru-RU" sz="2800" b="1" dirty="0" smtClean="0">
                <a:solidFill>
                  <a:schemeClr val="bg1"/>
                </a:solidFill>
                <a:latin typeface="Times New Roman" panose="02020603050405020304" pitchFamily="18" charset="0"/>
                <a:cs typeface="Times New Roman" panose="02020603050405020304" pitchFamily="18" charset="0"/>
              </a:rPr>
              <a:t>перевод обучающихся </a:t>
            </a:r>
            <a:r>
              <a:rPr lang="ru-RU" sz="2800" dirty="0" smtClean="0">
                <a:solidFill>
                  <a:schemeClr val="bg1"/>
                </a:solidFill>
                <a:latin typeface="Times New Roman" panose="02020603050405020304" pitchFamily="18" charset="0"/>
                <a:cs typeface="Times New Roman" panose="02020603050405020304" pitchFamily="18" charset="0"/>
              </a:rPr>
              <a:t>внутри образовательных организаций и между образовательными организациями, в том числе с платной формы обучения на бесплатную; </a:t>
            </a:r>
          </a:p>
          <a:p>
            <a:pPr algn="just" fontAlgn="base"/>
            <a:r>
              <a:rPr lang="ru-RU" sz="2800" dirty="0" smtClean="0">
                <a:solidFill>
                  <a:schemeClr val="bg1"/>
                </a:solidFill>
                <a:latin typeface="Times New Roman" panose="02020603050405020304" pitchFamily="18" charset="0"/>
                <a:cs typeface="Times New Roman" panose="02020603050405020304" pitchFamily="18" charset="0"/>
              </a:rPr>
              <a:t>- </a:t>
            </a:r>
            <a:r>
              <a:rPr lang="ru-RU" sz="2800" b="1" dirty="0" smtClean="0">
                <a:solidFill>
                  <a:schemeClr val="bg1"/>
                </a:solidFill>
                <a:latin typeface="Times New Roman" panose="02020603050405020304" pitchFamily="18" charset="0"/>
                <a:cs typeface="Times New Roman" panose="02020603050405020304" pitchFamily="18" charset="0"/>
              </a:rPr>
              <a:t>отчисление обучающихся </a:t>
            </a:r>
            <a:r>
              <a:rPr lang="ru-RU" sz="2800" dirty="0" smtClean="0">
                <a:solidFill>
                  <a:schemeClr val="bg1"/>
                </a:solidFill>
                <a:latin typeface="Times New Roman" panose="02020603050405020304" pitchFamily="18" charset="0"/>
                <a:cs typeface="Times New Roman" panose="02020603050405020304" pitchFamily="18" charset="0"/>
              </a:rPr>
              <a:t>из образовательных организаций в связи с не освоением ими образовательной программы;</a:t>
            </a:r>
            <a:endParaRPr lang="ru-RU" sz="28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863060"/>
            <a:ext cx="9144000"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«КОРРУПЦИОННЫЕ ПРАВОНАРУШЕНИЯ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dirty="0" smtClean="0">
                <a:ln>
                  <a:noFill/>
                </a:ln>
                <a:solidFill>
                  <a:schemeClr val="bg1"/>
                </a:solidFill>
                <a:effectLst/>
                <a:latin typeface="Times New Roman" pitchFamily="18" charset="0"/>
                <a:ea typeface="Times New Roman" pitchFamily="18" charset="0"/>
                <a:cs typeface="Times New Roman" pitchFamily="18" charset="0"/>
              </a:rPr>
              <a:t> в СФЕРЕ ОБРАЗОВАНИЯ и ОТВЕТСТВЕННОСТЬ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dirty="0" smtClean="0">
                <a:ln>
                  <a:noFill/>
                </a:ln>
                <a:solidFill>
                  <a:schemeClr val="bg1"/>
                </a:solidFill>
                <a:effectLst/>
                <a:latin typeface="Times New Roman" pitchFamily="18" charset="0"/>
                <a:ea typeface="Times New Roman" pitchFamily="18" charset="0"/>
                <a:cs typeface="Times New Roman" pitchFamily="18" charset="0"/>
              </a:rPr>
              <a:t>за ИХ СОВЕРШЕНИЕ</a:t>
            </a:r>
            <a:r>
              <a:rPr kumimoji="0" lang="ru-RU" sz="2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1. Понятие коррупции и противодействия ей</a:t>
            </a:r>
            <a:endParaRPr kumimoji="0" lang="ru-RU"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2.</a:t>
            </a:r>
            <a:r>
              <a:rPr kumimoji="0" lang="ru-RU" sz="2400" b="1" i="0" u="none" strike="noStrike" cap="none" normalizeH="0" dirty="0" smtClean="0">
                <a:ln>
                  <a:noFill/>
                </a:ln>
                <a:solidFill>
                  <a:schemeClr val="bg1"/>
                </a:solidFill>
                <a:effectLst/>
                <a:latin typeface="Times New Roman" pitchFamily="18" charset="0"/>
                <a:ea typeface="Times New Roman" pitchFamily="18" charset="0"/>
                <a:cs typeface="Times New Roman" pitchFamily="18" charset="0"/>
              </a:rPr>
              <a:t> </a:t>
            </a:r>
            <a:r>
              <a:rPr kumimoji="0" lang="ru-RU" sz="2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Коррупционные риски в сфере образования и меры по их снижению</a:t>
            </a:r>
          </a:p>
          <a:p>
            <a:pPr marL="0" marR="0" lvl="0" indent="0" algn="l" defTabSz="914400" rtl="0" eaLnBrk="0" fontAlgn="base" latinLnBrk="0" hangingPunct="0">
              <a:lnSpc>
                <a:spcPct val="100000"/>
              </a:lnSpc>
              <a:spcBef>
                <a:spcPct val="0"/>
              </a:spcBef>
              <a:spcAft>
                <a:spcPct val="0"/>
              </a:spcAft>
              <a:buClrTx/>
              <a:buSzTx/>
              <a:buFontTx/>
              <a:buNone/>
              <a:tabLst/>
            </a:pPr>
            <a:r>
              <a:rPr lang="ru-RU" sz="2400" b="1" dirty="0" smtClean="0">
                <a:solidFill>
                  <a:schemeClr val="bg1"/>
                </a:solidFill>
                <a:latin typeface="Times New Roman" pitchFamily="18" charset="0"/>
                <a:ea typeface="Times New Roman" pitchFamily="18" charset="0"/>
                <a:cs typeface="Times New Roman" pitchFamily="18" charset="0"/>
              </a:rPr>
              <a:t>3. </a:t>
            </a:r>
            <a:r>
              <a:rPr kumimoji="0" lang="ru-RU" sz="2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Виды ответственности за коррупционные правонарушения</a:t>
            </a:r>
          </a:p>
          <a:p>
            <a:pPr lvl="0" eaLnBrk="0" fontAlgn="base" hangingPunct="0">
              <a:spcBef>
                <a:spcPct val="0"/>
              </a:spcBef>
              <a:spcAft>
                <a:spcPct val="0"/>
              </a:spcAft>
            </a:pPr>
            <a:r>
              <a:rPr lang="ru-RU" sz="2400" b="1" dirty="0" smtClean="0">
                <a:solidFill>
                  <a:schemeClr val="bg1"/>
                </a:solidFill>
                <a:latin typeface="Times New Roman" pitchFamily="18" charset="0"/>
                <a:cs typeface="Times New Roman" pitchFamily="18" charset="0"/>
              </a:rPr>
              <a:t>4. </a:t>
            </a:r>
            <a:r>
              <a:rPr lang="ru-RU" sz="2400" b="1" dirty="0" smtClean="0">
                <a:solidFill>
                  <a:schemeClr val="bg1"/>
                </a:solidFill>
                <a:latin typeface="Times New Roman" pitchFamily="18" charset="0"/>
                <a:ea typeface="Times New Roman" pitchFamily="18" charset="0"/>
                <a:cs typeface="Times New Roman" pitchFamily="18" charset="0"/>
              </a:rPr>
              <a:t>Локальные правовые акты о противодействии коррупции в государственном бюджетном профессиональном образовательном учреждении Свердловской области «</a:t>
            </a:r>
            <a:r>
              <a:rPr lang="ru-RU" sz="2400" b="1" dirty="0" err="1" smtClean="0">
                <a:solidFill>
                  <a:schemeClr val="bg1"/>
                </a:solidFill>
                <a:latin typeface="Times New Roman" pitchFamily="18" charset="0"/>
                <a:ea typeface="Times New Roman" pitchFamily="18" charset="0"/>
                <a:cs typeface="Times New Roman" pitchFamily="18" charset="0"/>
              </a:rPr>
              <a:t>Верхнетуринский</a:t>
            </a:r>
            <a:r>
              <a:rPr lang="ru-RU" sz="2400" b="1" dirty="0" smtClean="0">
                <a:solidFill>
                  <a:schemeClr val="bg1"/>
                </a:solidFill>
                <a:latin typeface="Times New Roman" pitchFamily="18" charset="0"/>
                <a:ea typeface="Times New Roman" pitchFamily="18" charset="0"/>
                <a:cs typeface="Times New Roman" pitchFamily="18" charset="0"/>
              </a:rPr>
              <a:t> механический техникум»</a:t>
            </a:r>
            <a:endParaRPr kumimoji="0" lang="ru-RU"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ru-RU" sz="2400" b="1" dirty="0" smtClean="0">
              <a:solidFill>
                <a:schemeClr val="bg1"/>
              </a:solidFill>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u="none" strike="noStrike" cap="none" normalizeH="0" baseline="0" dirty="0" smtClean="0">
                <a:ln>
                  <a:noFill/>
                </a:ln>
                <a:solidFill>
                  <a:schemeClr val="bg1"/>
                </a:solidFill>
                <a:effectLst/>
                <a:latin typeface="Times New Roman" pitchFamily="18" charset="0"/>
                <a:cs typeface="Times New Roman" pitchFamily="18" charset="0"/>
              </a:rPr>
              <a:t>2019 год</a:t>
            </a:r>
            <a:endParaRPr kumimoji="0" lang="ru-RU" sz="2000" b="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bg1"/>
              </a:solidFill>
              <a:effectLst/>
              <a:latin typeface="Arial" pitchFamily="34" charset="0"/>
            </a:endParaRPr>
          </a:p>
        </p:txBody>
      </p:sp>
    </p:spTree>
  </p:cSld>
  <p:clrMapOvr>
    <a:masterClrMapping/>
  </p:clrMapOvr>
  <p:transition spd="slow">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 "/>
          <p:cNvPicPr>
            <a:picLocks noChangeAspect="1" noChangeArrowheads="1"/>
          </p:cNvPicPr>
          <p:nvPr/>
        </p:nvPicPr>
        <p:blipFill>
          <a:blip r:embed="rId2" cstate="print"/>
          <a:srcRect/>
          <a:stretch>
            <a:fillRect/>
          </a:stretch>
        </p:blipFill>
        <p:spPr bwMode="auto">
          <a:xfrm>
            <a:off x="395536" y="476672"/>
            <a:ext cx="8136904" cy="5688632"/>
          </a:xfrm>
          <a:prstGeom prst="rect">
            <a:avLst/>
          </a:prstGeom>
          <a:noFill/>
          <a:ln w="76200">
            <a:solidFill>
              <a:schemeClr val="accent1"/>
            </a:solidFill>
          </a:ln>
        </p:spPr>
      </p:pic>
    </p:spTree>
    <p:extLst>
      <p:ext uri="{BB962C8B-B14F-4D97-AF65-F5344CB8AC3E}">
        <p14:creationId xmlns:p14="http://schemas.microsoft.com/office/powerpoint/2010/main" val="137529191"/>
      </p:ext>
    </p:extLst>
  </p:cSld>
  <p:clrMapOvr>
    <a:masterClrMapping/>
  </p:clrMapOvr>
  <p:transition spd="slow">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76672"/>
            <a:ext cx="9144000" cy="5755422"/>
          </a:xfrm>
          <a:prstGeom prst="rect">
            <a:avLst/>
          </a:prstGeom>
        </p:spPr>
        <p:txBody>
          <a:bodyPr wrap="square">
            <a:spAutoFit/>
          </a:bodyPr>
          <a:lstStyle/>
          <a:p>
            <a:pPr algn="just" fontAlgn="base"/>
            <a:r>
              <a:rPr lang="ru-RU" sz="2800" dirty="0" smtClean="0">
                <a:solidFill>
                  <a:schemeClr val="bg1"/>
                </a:solidFill>
                <a:latin typeface="Times New Roman" panose="02020603050405020304" pitchFamily="18" charset="0"/>
                <a:cs typeface="Times New Roman" panose="02020603050405020304" pitchFamily="18" charset="0"/>
              </a:rPr>
              <a:t>– </a:t>
            </a:r>
            <a:r>
              <a:rPr lang="ru-RU" sz="2800" b="1" dirty="0" smtClean="0">
                <a:solidFill>
                  <a:schemeClr val="bg1"/>
                </a:solidFill>
                <a:latin typeface="Times New Roman" panose="02020603050405020304" pitchFamily="18" charset="0"/>
                <a:cs typeface="Times New Roman" panose="02020603050405020304" pitchFamily="18" charset="0"/>
              </a:rPr>
              <a:t>подготовка и сдача курсовых, дипломных работ</a:t>
            </a:r>
            <a:r>
              <a:rPr lang="ru-RU" sz="2800" dirty="0" smtClean="0">
                <a:solidFill>
                  <a:schemeClr val="bg1"/>
                </a:solidFill>
                <a:latin typeface="Times New Roman" panose="02020603050405020304" pitchFamily="18" charset="0"/>
                <a:cs typeface="Times New Roman" panose="02020603050405020304" pitchFamily="18" charset="0"/>
              </a:rPr>
              <a:t>, подготовка и защита диссертаций;</a:t>
            </a:r>
          </a:p>
          <a:p>
            <a:pPr algn="just" fontAlgn="base"/>
            <a:r>
              <a:rPr lang="ru-RU" sz="2800" dirty="0" smtClean="0">
                <a:solidFill>
                  <a:schemeClr val="bg1"/>
                </a:solidFill>
                <a:latin typeface="Times New Roman" panose="02020603050405020304" pitchFamily="18" charset="0"/>
                <a:cs typeface="Times New Roman" panose="02020603050405020304" pitchFamily="18" charset="0"/>
              </a:rPr>
              <a:t>– </a:t>
            </a:r>
            <a:r>
              <a:rPr lang="ru-RU" sz="2800" b="1" dirty="0" smtClean="0">
                <a:solidFill>
                  <a:schemeClr val="bg1"/>
                </a:solidFill>
                <a:latin typeface="Times New Roman" panose="02020603050405020304" pitchFamily="18" charset="0"/>
                <a:cs typeface="Times New Roman" panose="02020603050405020304" pitchFamily="18" charset="0"/>
              </a:rPr>
              <a:t>проведение промежуточной и итоговой аттестации</a:t>
            </a:r>
            <a:r>
              <a:rPr lang="ru-RU" sz="2800" dirty="0" smtClean="0">
                <a:solidFill>
                  <a:schemeClr val="bg1"/>
                </a:solidFill>
                <a:latin typeface="Times New Roman" panose="02020603050405020304" pitchFamily="18" charset="0"/>
                <a:cs typeface="Times New Roman" panose="02020603050405020304" pitchFamily="18" charset="0"/>
              </a:rPr>
              <a:t>;</a:t>
            </a:r>
          </a:p>
          <a:p>
            <a:pPr algn="just" fontAlgn="base">
              <a:buFontTx/>
              <a:buChar char="-"/>
            </a:pPr>
            <a:r>
              <a:rPr lang="ru-RU" sz="2800" dirty="0" smtClean="0">
                <a:solidFill>
                  <a:schemeClr val="bg1"/>
                </a:solidFill>
                <a:latin typeface="Times New Roman" panose="02020603050405020304" pitchFamily="18" charset="0"/>
                <a:cs typeface="Times New Roman" panose="02020603050405020304" pitchFamily="18" charset="0"/>
              </a:rPr>
              <a:t> </a:t>
            </a:r>
            <a:r>
              <a:rPr lang="ru-RU" sz="2800" b="1" dirty="0" smtClean="0">
                <a:solidFill>
                  <a:schemeClr val="bg1"/>
                </a:solidFill>
                <a:latin typeface="Times New Roman" panose="02020603050405020304" pitchFamily="18" charset="0"/>
                <a:cs typeface="Times New Roman" panose="02020603050405020304" pitchFamily="18" charset="0"/>
              </a:rPr>
              <a:t>назначение стипендий</a:t>
            </a:r>
            <a:r>
              <a:rPr lang="ru-RU" sz="2800" dirty="0" smtClean="0">
                <a:solidFill>
                  <a:schemeClr val="bg1"/>
                </a:solidFill>
                <a:latin typeface="Times New Roman" panose="02020603050405020304" pitchFamily="18" charset="0"/>
                <a:cs typeface="Times New Roman" panose="02020603050405020304" pitchFamily="18" charset="0"/>
              </a:rPr>
              <a:t>;</a:t>
            </a:r>
          </a:p>
          <a:p>
            <a:pPr algn="just" fontAlgn="base">
              <a:buFontTx/>
              <a:buChar char="-"/>
            </a:pPr>
            <a:r>
              <a:rPr lang="ru-RU" sz="2800" dirty="0" smtClean="0">
                <a:solidFill>
                  <a:schemeClr val="bg1"/>
                </a:solidFill>
                <a:latin typeface="Times New Roman" panose="02020603050405020304" pitchFamily="18" charset="0"/>
                <a:cs typeface="Times New Roman" panose="02020603050405020304" pitchFamily="18" charset="0"/>
              </a:rPr>
              <a:t> </a:t>
            </a:r>
            <a:r>
              <a:rPr lang="ru-RU" sz="2800" b="1" dirty="0" smtClean="0">
                <a:solidFill>
                  <a:schemeClr val="bg1"/>
                </a:solidFill>
                <a:latin typeface="Times New Roman" panose="02020603050405020304" pitchFamily="18" charset="0"/>
                <a:cs typeface="Times New Roman" panose="02020603050405020304" pitchFamily="18" charset="0"/>
              </a:rPr>
              <a:t>проведение аттестации </a:t>
            </a:r>
            <a:r>
              <a:rPr lang="ru-RU" sz="2800" dirty="0" smtClean="0">
                <a:solidFill>
                  <a:schemeClr val="bg1"/>
                </a:solidFill>
                <a:latin typeface="Times New Roman" panose="02020603050405020304" pitchFamily="18" charset="0"/>
                <a:cs typeface="Times New Roman" panose="02020603050405020304" pitchFamily="18" charset="0"/>
              </a:rPr>
              <a:t>педагогических и руководящих работников;</a:t>
            </a:r>
          </a:p>
          <a:p>
            <a:pPr algn="just" fontAlgn="base"/>
            <a:r>
              <a:rPr lang="ru-RU" sz="2800" dirty="0" smtClean="0">
                <a:solidFill>
                  <a:schemeClr val="bg1"/>
                </a:solidFill>
                <a:latin typeface="Times New Roman" panose="02020603050405020304" pitchFamily="18" charset="0"/>
                <a:cs typeface="Times New Roman" panose="02020603050405020304" pitchFamily="18" charset="0"/>
              </a:rPr>
              <a:t>– </a:t>
            </a:r>
            <a:r>
              <a:rPr lang="ru-RU" sz="2800" b="1" dirty="0" smtClean="0">
                <a:solidFill>
                  <a:schemeClr val="bg1"/>
                </a:solidFill>
                <a:latin typeface="Times New Roman" panose="02020603050405020304" pitchFamily="18" charset="0"/>
                <a:cs typeface="Times New Roman" panose="02020603050405020304" pitchFamily="18" charset="0"/>
              </a:rPr>
              <a:t>привлечение дополнительных финансовых средств</a:t>
            </a:r>
            <a:r>
              <a:rPr lang="ru-RU" sz="2800" dirty="0" smtClean="0">
                <a:solidFill>
                  <a:schemeClr val="bg1"/>
                </a:solidFill>
                <a:latin typeface="Times New Roman" panose="02020603050405020304" pitchFamily="18" charset="0"/>
                <a:cs typeface="Times New Roman" panose="02020603050405020304" pitchFamily="18" charset="0"/>
              </a:rPr>
              <a:t>, связанное с получением необоснованных финансовых выгод за счет обучающегося, </a:t>
            </a:r>
            <a:r>
              <a:rPr lang="ru-RU" sz="2800" i="1" dirty="0" smtClean="0">
                <a:solidFill>
                  <a:schemeClr val="bg1"/>
                </a:solidFill>
                <a:latin typeface="Times New Roman" panose="02020603050405020304" pitchFamily="18" charset="0"/>
                <a:cs typeface="Times New Roman" panose="02020603050405020304" pitchFamily="18" charset="0"/>
              </a:rPr>
              <a:t>в частности</a:t>
            </a:r>
            <a:r>
              <a:rPr lang="ru-RU" sz="2800" dirty="0" smtClean="0">
                <a:solidFill>
                  <a:schemeClr val="bg1"/>
                </a:solidFill>
                <a:latin typeface="Times New Roman" panose="02020603050405020304" pitchFamily="18" charset="0"/>
                <a:cs typeface="Times New Roman" panose="02020603050405020304" pitchFamily="18" charset="0"/>
              </a:rPr>
              <a:t>, получение пожертвований на нужды образовательных организаций, как в денежной, так и в натуральной форме, расходование полученных средств не в соответствии с уставными целями некоммерческой организации и т.п.;</a:t>
            </a:r>
            <a:endParaRPr lang="ru-RU" sz="28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nvross.ru/images/photos/medium/article814.jpg"/>
          <p:cNvPicPr>
            <a:picLocks noChangeAspect="1" noChangeArrowheads="1"/>
          </p:cNvPicPr>
          <p:nvPr/>
        </p:nvPicPr>
        <p:blipFill>
          <a:blip r:embed="rId2" cstate="print"/>
          <a:srcRect/>
          <a:stretch>
            <a:fillRect/>
          </a:stretch>
        </p:blipFill>
        <p:spPr bwMode="auto">
          <a:xfrm>
            <a:off x="827584" y="908720"/>
            <a:ext cx="7128792" cy="5184576"/>
          </a:xfrm>
          <a:prstGeom prst="rect">
            <a:avLst/>
          </a:prstGeom>
          <a:noFill/>
          <a:ln w="57150">
            <a:solidFill>
              <a:schemeClr val="accent1"/>
            </a:solidFill>
          </a:ln>
        </p:spPr>
      </p:pic>
      <p:sp>
        <p:nvSpPr>
          <p:cNvPr id="8" name="Прямоугольник 7"/>
          <p:cNvSpPr/>
          <p:nvPr/>
        </p:nvSpPr>
        <p:spPr>
          <a:xfrm>
            <a:off x="2411760" y="1556792"/>
            <a:ext cx="4572000" cy="584775"/>
          </a:xfrm>
          <a:prstGeom prst="rect">
            <a:avLst/>
          </a:prstGeom>
        </p:spPr>
        <p:txBody>
          <a:bodyPr>
            <a:spAutoFit/>
          </a:bodyPr>
          <a:lstStyle/>
          <a:p>
            <a:pPr lvl="0" algn="just" fontAlgn="base">
              <a:spcBef>
                <a:spcPct val="0"/>
              </a:spcBef>
              <a:spcAft>
                <a:spcPct val="0"/>
              </a:spcAft>
            </a:pPr>
            <a:r>
              <a:rPr lang="en-US" sz="3200" dirty="0" smtClean="0">
                <a:latin typeface="Times New Roman" pitchFamily="18" charset="0"/>
                <a:ea typeface="Times New Roman" pitchFamily="18" charset="0"/>
                <a:cs typeface="Times New Roman" pitchFamily="18" charset="0"/>
              </a:rPr>
              <a:t>    </a:t>
            </a:r>
            <a:endParaRPr lang="ru-RU" sz="2000" dirty="0" smtClean="0">
              <a:latin typeface="Times New Roman" pitchFamily="18" charset="0"/>
              <a:cs typeface="Times New Roman" pitchFamily="18" charset="0"/>
            </a:endParaRPr>
          </a:p>
        </p:txBody>
      </p:sp>
    </p:spTree>
  </p:cSld>
  <p:clrMapOvr>
    <a:masterClrMapping/>
  </p:clrMapOvr>
  <p:transition spd="slow" advClick="0" advTm="10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96752"/>
            <a:ext cx="9144000" cy="3539430"/>
          </a:xfrm>
          <a:prstGeom prst="rect">
            <a:avLst/>
          </a:prstGeom>
        </p:spPr>
        <p:txBody>
          <a:bodyPr wrap="square">
            <a:spAutoFit/>
          </a:bodyPr>
          <a:lstStyle/>
          <a:p>
            <a:pPr algn="just" fontAlgn="base"/>
            <a:r>
              <a:rPr lang="ru-RU" sz="2800" dirty="0" smtClean="0">
                <a:solidFill>
                  <a:schemeClr val="bg1"/>
                </a:solidFill>
                <a:latin typeface="Times New Roman" panose="02020603050405020304" pitchFamily="18" charset="0"/>
                <a:cs typeface="Times New Roman" panose="02020603050405020304" pitchFamily="18" charset="0"/>
              </a:rPr>
              <a:t>– </a:t>
            </a:r>
            <a:r>
              <a:rPr lang="ru-RU" sz="2800" b="1" dirty="0" smtClean="0">
                <a:solidFill>
                  <a:schemeClr val="bg1"/>
                </a:solidFill>
                <a:latin typeface="Times New Roman" panose="02020603050405020304" pitchFamily="18" charset="0"/>
                <a:cs typeface="Times New Roman" panose="02020603050405020304" pitchFamily="18" charset="0"/>
              </a:rPr>
              <a:t>создание </a:t>
            </a:r>
            <a:r>
              <a:rPr lang="ru-RU" sz="2800" dirty="0" smtClean="0">
                <a:solidFill>
                  <a:schemeClr val="bg1"/>
                </a:solidFill>
                <a:latin typeface="Times New Roman" panose="02020603050405020304" pitchFamily="18" charset="0"/>
                <a:cs typeface="Times New Roman" panose="02020603050405020304" pitchFamily="18" charset="0"/>
              </a:rPr>
              <a:t>в образовательной организации </a:t>
            </a:r>
            <a:r>
              <a:rPr lang="ru-RU" sz="2800" b="1" dirty="0" smtClean="0">
                <a:solidFill>
                  <a:schemeClr val="bg1"/>
                </a:solidFill>
                <a:latin typeface="Times New Roman" panose="02020603050405020304" pitchFamily="18" charset="0"/>
                <a:cs typeface="Times New Roman" panose="02020603050405020304" pitchFamily="18" charset="0"/>
              </a:rPr>
              <a:t>преференций </a:t>
            </a:r>
            <a:r>
              <a:rPr lang="ru-RU" sz="2800" dirty="0" smtClean="0">
                <a:solidFill>
                  <a:schemeClr val="bg1"/>
                </a:solidFill>
                <a:latin typeface="Times New Roman" panose="02020603050405020304" pitchFamily="18" charset="0"/>
                <a:cs typeface="Times New Roman" panose="02020603050405020304" pitchFamily="18" charset="0"/>
              </a:rPr>
              <a:t>детям из обеспеченных семей, из семей чиновников в ущерб иным обучающимся детям;</a:t>
            </a:r>
          </a:p>
          <a:p>
            <a:pPr algn="just" fontAlgn="base"/>
            <a:r>
              <a:rPr lang="ru-RU" sz="2800" dirty="0" smtClean="0">
                <a:solidFill>
                  <a:schemeClr val="bg1"/>
                </a:solidFill>
                <a:latin typeface="Times New Roman" panose="02020603050405020304" pitchFamily="18" charset="0"/>
                <a:cs typeface="Times New Roman" panose="02020603050405020304" pitchFamily="18" charset="0"/>
              </a:rPr>
              <a:t>– </a:t>
            </a:r>
            <a:r>
              <a:rPr lang="ru-RU" sz="2800" b="1" dirty="0" smtClean="0">
                <a:solidFill>
                  <a:schemeClr val="bg1"/>
                </a:solidFill>
                <a:latin typeface="Times New Roman" panose="02020603050405020304" pitchFamily="18" charset="0"/>
                <a:cs typeface="Times New Roman" panose="02020603050405020304" pitchFamily="18" charset="0"/>
              </a:rPr>
              <a:t>лицензирование</a:t>
            </a:r>
            <a:r>
              <a:rPr lang="ru-RU" sz="2800" dirty="0" smtClean="0">
                <a:solidFill>
                  <a:schemeClr val="bg1"/>
                </a:solidFill>
                <a:latin typeface="Times New Roman" panose="02020603050405020304" pitchFamily="18" charset="0"/>
                <a:cs typeface="Times New Roman" panose="02020603050405020304" pitchFamily="18" charset="0"/>
              </a:rPr>
              <a:t> и </a:t>
            </a:r>
            <a:r>
              <a:rPr lang="ru-RU" sz="2800" b="1" dirty="0" smtClean="0">
                <a:solidFill>
                  <a:schemeClr val="bg1"/>
                </a:solidFill>
                <a:latin typeface="Times New Roman" panose="02020603050405020304" pitchFamily="18" charset="0"/>
                <a:cs typeface="Times New Roman" panose="02020603050405020304" pitchFamily="18" charset="0"/>
              </a:rPr>
              <a:t>государственная аккредитация образовательных организаций</a:t>
            </a:r>
            <a:r>
              <a:rPr lang="ru-RU" sz="2800" dirty="0" smtClean="0">
                <a:solidFill>
                  <a:schemeClr val="bg1"/>
                </a:solidFill>
                <a:latin typeface="Times New Roman" panose="02020603050405020304" pitchFamily="18" charset="0"/>
                <a:cs typeface="Times New Roman" panose="02020603050405020304" pitchFamily="18" charset="0"/>
              </a:rPr>
              <a:t>;</a:t>
            </a:r>
          </a:p>
          <a:p>
            <a:pPr algn="just" fontAlgn="base"/>
            <a:r>
              <a:rPr lang="ru-RU" sz="2800" dirty="0" smtClean="0">
                <a:solidFill>
                  <a:schemeClr val="bg1"/>
                </a:solidFill>
                <a:latin typeface="Times New Roman" panose="02020603050405020304" pitchFamily="18" charset="0"/>
                <a:cs typeface="Times New Roman" panose="02020603050405020304" pitchFamily="18" charset="0"/>
              </a:rPr>
              <a:t>– </a:t>
            </a:r>
            <a:r>
              <a:rPr lang="ru-RU" sz="2800" b="1" dirty="0" smtClean="0">
                <a:solidFill>
                  <a:schemeClr val="bg1"/>
                </a:solidFill>
                <a:latin typeface="Times New Roman" panose="02020603050405020304" pitchFamily="18" charset="0"/>
                <a:cs typeface="Times New Roman" panose="02020603050405020304" pitchFamily="18" charset="0"/>
              </a:rPr>
              <a:t>распределение государственных (муниципальных) заданий между подведомственными учреждениями</a:t>
            </a:r>
            <a:r>
              <a:rPr lang="ru-RU" sz="2800" dirty="0" smtClean="0">
                <a:solidFill>
                  <a:schemeClr val="bg1"/>
                </a:solidFill>
                <a:latin typeface="Times New Roman" panose="02020603050405020304" pitchFamily="18" charset="0"/>
                <a:cs typeface="Times New Roman" panose="02020603050405020304" pitchFamily="18" charset="0"/>
              </a:rPr>
              <a:t>, реструктуризация сети образовательных организаций;</a:t>
            </a:r>
            <a:endParaRPr lang="ru-RU" sz="28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a:xfrm>
            <a:off x="1331640" y="836712"/>
            <a:ext cx="6769100" cy="5076825"/>
          </a:xfrm>
          <a:prstGeom prst="rect">
            <a:avLst/>
          </a:prstGeom>
          <a:noFill/>
          <a:ln w="76200">
            <a:solidFill>
              <a:schemeClr val="accent1"/>
            </a:solidFill>
          </a:ln>
        </p:spPr>
      </p:pic>
    </p:spTree>
  </p:cSld>
  <p:clrMapOvr>
    <a:masterClrMapping/>
  </p:clrMapOvr>
  <p:transition spd="slow">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96752"/>
            <a:ext cx="9144000" cy="3539430"/>
          </a:xfrm>
          <a:prstGeom prst="rect">
            <a:avLst/>
          </a:prstGeom>
        </p:spPr>
        <p:txBody>
          <a:bodyPr wrap="square">
            <a:spAutoFit/>
          </a:bodyPr>
          <a:lstStyle/>
          <a:p>
            <a:pPr fontAlgn="base"/>
            <a:r>
              <a:rPr lang="ru-RU" sz="2800" dirty="0" smtClean="0">
                <a:solidFill>
                  <a:schemeClr val="bg1"/>
                </a:solidFill>
                <a:latin typeface="Times New Roman" panose="02020603050405020304" pitchFamily="18" charset="0"/>
                <a:cs typeface="Times New Roman" panose="02020603050405020304" pitchFamily="18" charset="0"/>
              </a:rPr>
              <a:t>– </a:t>
            </a:r>
            <a:r>
              <a:rPr lang="ru-RU" sz="2800" b="1" dirty="0" smtClean="0">
                <a:solidFill>
                  <a:schemeClr val="bg1"/>
                </a:solidFill>
                <a:latin typeface="Times New Roman" panose="02020603050405020304" pitchFamily="18" charset="0"/>
                <a:cs typeface="Times New Roman" panose="02020603050405020304" pitchFamily="18" charset="0"/>
              </a:rPr>
              <a:t>утверждение</a:t>
            </a:r>
            <a:r>
              <a:rPr lang="ru-RU" sz="2800" dirty="0" smtClean="0">
                <a:solidFill>
                  <a:schemeClr val="bg1"/>
                </a:solidFill>
                <a:latin typeface="Times New Roman" panose="02020603050405020304" pitchFamily="18" charset="0"/>
                <a:cs typeface="Times New Roman" panose="02020603050405020304" pitchFamily="18" charset="0"/>
              </a:rPr>
              <a:t> в качестве рекомендованных структурами Министерства науки и образования </a:t>
            </a:r>
            <a:r>
              <a:rPr lang="ru-RU" sz="2800" b="1" dirty="0" smtClean="0">
                <a:solidFill>
                  <a:schemeClr val="bg1"/>
                </a:solidFill>
                <a:latin typeface="Times New Roman" panose="02020603050405020304" pitchFamily="18" charset="0"/>
                <a:cs typeface="Times New Roman" panose="02020603050405020304" pitchFamily="18" charset="0"/>
              </a:rPr>
              <a:t>учебников</a:t>
            </a:r>
            <a:r>
              <a:rPr lang="ru-RU" sz="2800" dirty="0" smtClean="0">
                <a:solidFill>
                  <a:schemeClr val="bg1"/>
                </a:solidFill>
                <a:latin typeface="Times New Roman" panose="02020603050405020304" pitchFamily="18" charset="0"/>
                <a:cs typeface="Times New Roman" panose="02020603050405020304" pitchFamily="18" charset="0"/>
              </a:rPr>
              <a:t> и учебных пособий;</a:t>
            </a:r>
          </a:p>
          <a:p>
            <a:pPr fontAlgn="base"/>
            <a:r>
              <a:rPr lang="ru-RU" sz="2800" dirty="0" smtClean="0">
                <a:solidFill>
                  <a:schemeClr val="bg1"/>
                </a:solidFill>
                <a:latin typeface="Times New Roman" panose="02020603050405020304" pitchFamily="18" charset="0"/>
                <a:cs typeface="Times New Roman" panose="02020603050405020304" pitchFamily="18" charset="0"/>
              </a:rPr>
              <a:t>– </a:t>
            </a:r>
            <a:r>
              <a:rPr lang="ru-RU" sz="2800" b="1" dirty="0" smtClean="0">
                <a:solidFill>
                  <a:schemeClr val="bg1"/>
                </a:solidFill>
                <a:latin typeface="Times New Roman" panose="02020603050405020304" pitchFamily="18" charset="0"/>
                <a:cs typeface="Times New Roman" panose="02020603050405020304" pitchFamily="18" charset="0"/>
              </a:rPr>
              <a:t>прием работников в образовательную организацию</a:t>
            </a:r>
            <a:r>
              <a:rPr lang="ru-RU" sz="2800" dirty="0" smtClean="0">
                <a:solidFill>
                  <a:schemeClr val="bg1"/>
                </a:solidFill>
                <a:latin typeface="Times New Roman" panose="02020603050405020304" pitchFamily="18" charset="0"/>
                <a:cs typeface="Times New Roman" panose="02020603050405020304" pitchFamily="18" charset="0"/>
              </a:rPr>
              <a:t>, привлечение исполнителей по гражданско-правовым договорам;</a:t>
            </a:r>
          </a:p>
          <a:p>
            <a:pPr fontAlgn="base"/>
            <a:r>
              <a:rPr lang="ru-RU" sz="2800" dirty="0" smtClean="0">
                <a:solidFill>
                  <a:schemeClr val="bg1"/>
                </a:solidFill>
                <a:latin typeface="Times New Roman" panose="02020603050405020304" pitchFamily="18" charset="0"/>
                <a:cs typeface="Times New Roman" panose="02020603050405020304" pitchFamily="18" charset="0"/>
              </a:rPr>
              <a:t>–</a:t>
            </a:r>
            <a:r>
              <a:rPr lang="ru-RU" sz="2800" b="1" dirty="0" smtClean="0">
                <a:solidFill>
                  <a:schemeClr val="bg1"/>
                </a:solidFill>
                <a:latin typeface="Times New Roman" panose="02020603050405020304" pitchFamily="18" charset="0"/>
                <a:cs typeface="Times New Roman" panose="02020603050405020304" pitchFamily="18" charset="0"/>
              </a:rPr>
              <a:t>использование имущества </a:t>
            </a:r>
            <a:r>
              <a:rPr lang="ru-RU" sz="2800" dirty="0" smtClean="0">
                <a:solidFill>
                  <a:schemeClr val="bg1"/>
                </a:solidFill>
                <a:latin typeface="Times New Roman" panose="02020603050405020304" pitchFamily="18" charset="0"/>
                <a:cs typeface="Times New Roman" panose="02020603050405020304" pitchFamily="18" charset="0"/>
              </a:rPr>
              <a:t>образовательных организаций.</a:t>
            </a:r>
            <a:endParaRPr lang="ru-RU" sz="28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755969"/>
          </a:xfrm>
          <a:prstGeom prst="rect">
            <a:avLst/>
          </a:prstGeom>
        </p:spPr>
        <p:txBody>
          <a:bodyPr wrap="square">
            <a:spAutoFit/>
          </a:bodyPr>
          <a:lstStyle/>
          <a:p>
            <a:pPr indent="361950" algn="just"/>
            <a:r>
              <a:rPr lang="ru-RU" sz="2400" dirty="0" smtClean="0">
                <a:solidFill>
                  <a:schemeClr val="bg1"/>
                </a:solidFill>
                <a:latin typeface="Times New Roman" panose="02020603050405020304" pitchFamily="18" charset="0"/>
                <a:cs typeface="Times New Roman" panose="02020603050405020304" pitchFamily="18" charset="0"/>
              </a:rPr>
              <a:t>1.Организации обязаны разрабатывать и принимать меры по предупреждению коррупции.</a:t>
            </a:r>
          </a:p>
          <a:p>
            <a:pPr indent="361950" algn="just"/>
            <a:r>
              <a:rPr lang="ru-RU" sz="2400" dirty="0" smtClean="0">
                <a:solidFill>
                  <a:schemeClr val="bg1"/>
                </a:solidFill>
                <a:latin typeface="Times New Roman" panose="02020603050405020304" pitchFamily="18" charset="0"/>
                <a:cs typeface="Times New Roman" panose="02020603050405020304" pitchFamily="18" charset="0"/>
              </a:rPr>
              <a:t>2.Меры по предупреждению коррупции, принимаемые в организации, могут включать:</a:t>
            </a:r>
          </a:p>
          <a:p>
            <a:pPr indent="361950" algn="just"/>
            <a:r>
              <a:rPr lang="ru-RU" sz="2400" dirty="0" smtClean="0">
                <a:solidFill>
                  <a:schemeClr val="bg1"/>
                </a:solidFill>
                <a:latin typeface="Times New Roman" panose="02020603050405020304" pitchFamily="18" charset="0"/>
                <a:cs typeface="Times New Roman" panose="02020603050405020304" pitchFamily="18" charset="0"/>
              </a:rPr>
              <a:t>1)определение подразделений или должностных лиц, ответственных за профилактику коррупционных и иных правонарушений;</a:t>
            </a:r>
          </a:p>
          <a:p>
            <a:pPr indent="361950" algn="just"/>
            <a:r>
              <a:rPr lang="ru-RU" sz="2400" dirty="0" smtClean="0">
                <a:solidFill>
                  <a:schemeClr val="bg1"/>
                </a:solidFill>
                <a:latin typeface="Times New Roman" panose="02020603050405020304" pitchFamily="18" charset="0"/>
                <a:cs typeface="Times New Roman" panose="02020603050405020304" pitchFamily="18" charset="0"/>
              </a:rPr>
              <a:t>2)сотрудничество организации с правоохранительными органами;</a:t>
            </a:r>
          </a:p>
          <a:p>
            <a:pPr indent="361950" algn="just"/>
            <a:r>
              <a:rPr lang="ru-RU" sz="2400" dirty="0" smtClean="0">
                <a:solidFill>
                  <a:schemeClr val="bg1"/>
                </a:solidFill>
                <a:latin typeface="Times New Roman" panose="02020603050405020304" pitchFamily="18" charset="0"/>
                <a:cs typeface="Times New Roman" panose="02020603050405020304" pitchFamily="18" charset="0"/>
              </a:rPr>
              <a:t>3)разработку и внедрение в практику стандартов и процедур, направленных на обеспечение добросовестной работы организации;</a:t>
            </a:r>
          </a:p>
          <a:p>
            <a:pPr indent="361950" algn="just"/>
            <a:r>
              <a:rPr lang="ru-RU" sz="2400" dirty="0" smtClean="0">
                <a:solidFill>
                  <a:schemeClr val="bg1"/>
                </a:solidFill>
                <a:latin typeface="Times New Roman" panose="02020603050405020304" pitchFamily="18" charset="0"/>
                <a:cs typeface="Times New Roman" panose="02020603050405020304" pitchFamily="18" charset="0"/>
              </a:rPr>
              <a:t>4)принятие кодекса этики и служебного поведения работников организации;</a:t>
            </a:r>
          </a:p>
          <a:p>
            <a:pPr indent="361950" algn="just"/>
            <a:r>
              <a:rPr lang="ru-RU" sz="2400" dirty="0" smtClean="0">
                <a:solidFill>
                  <a:schemeClr val="bg1"/>
                </a:solidFill>
                <a:latin typeface="Times New Roman" panose="02020603050405020304" pitchFamily="18" charset="0"/>
                <a:cs typeface="Times New Roman" panose="02020603050405020304" pitchFamily="18" charset="0"/>
              </a:rPr>
              <a:t>5)предотвращение и урегулирование конфликта интересов;</a:t>
            </a:r>
          </a:p>
          <a:p>
            <a:pPr indent="361950" algn="just"/>
            <a:r>
              <a:rPr lang="ru-RU" sz="2400" dirty="0" smtClean="0">
                <a:solidFill>
                  <a:schemeClr val="bg1"/>
                </a:solidFill>
                <a:latin typeface="Times New Roman" panose="02020603050405020304" pitchFamily="18" charset="0"/>
                <a:cs typeface="Times New Roman" panose="02020603050405020304" pitchFamily="18" charset="0"/>
              </a:rPr>
              <a:t>6)недопущение составления неофициальной отчетности и использования поддельных документов.</a:t>
            </a:r>
          </a:p>
          <a:p>
            <a:pPr lvl="0" algn="r" eaLnBrk="0" fontAlgn="base" hangingPunct="0">
              <a:spcBef>
                <a:spcPct val="0"/>
              </a:spcBef>
              <a:spcAft>
                <a:spcPct val="0"/>
              </a:spcAft>
            </a:pPr>
            <a:r>
              <a:rPr lang="ru-RU" sz="2400" b="1" dirty="0" smtClean="0">
                <a:solidFill>
                  <a:schemeClr val="bg1"/>
                </a:solidFill>
                <a:latin typeface="Times New Roman" pitchFamily="18" charset="0"/>
                <a:cs typeface="Times New Roman" pitchFamily="18" charset="0"/>
              </a:rPr>
              <a:t>(</a:t>
            </a:r>
            <a:r>
              <a:rPr lang="ru-RU" sz="2400" b="1" i="1" dirty="0" smtClean="0">
                <a:solidFill>
                  <a:schemeClr val="bg1"/>
                </a:solidFill>
                <a:latin typeface="Times New Roman" pitchFamily="18" charset="0"/>
                <a:cs typeface="Times New Roman" pitchFamily="18" charset="0"/>
              </a:rPr>
              <a:t>п.1 ст.1 Федерального закона  </a:t>
            </a:r>
          </a:p>
          <a:p>
            <a:pPr lvl="0" algn="r" eaLnBrk="0" fontAlgn="base" hangingPunct="0">
              <a:spcBef>
                <a:spcPct val="0"/>
              </a:spcBef>
              <a:spcAft>
                <a:spcPct val="0"/>
              </a:spcAft>
            </a:pPr>
            <a:r>
              <a:rPr lang="ru-RU" sz="2400" b="1" i="1" dirty="0" smtClean="0">
                <a:solidFill>
                  <a:schemeClr val="bg1"/>
                </a:solidFill>
                <a:latin typeface="Times New Roman" pitchFamily="18" charset="0"/>
                <a:cs typeface="Times New Roman" pitchFamily="18" charset="0"/>
              </a:rPr>
              <a:t> «О противодействии коррупции»</a:t>
            </a:r>
            <a:r>
              <a:rPr lang="ru-RU" sz="2400" b="1" dirty="0" smtClean="0">
                <a:solidFill>
                  <a:schemeClr val="bg1"/>
                </a:solidFill>
                <a:latin typeface="Times New Roman" pitchFamily="18" charset="0"/>
                <a:cs typeface="Times New Roman" pitchFamily="18" charset="0"/>
              </a:rPr>
              <a:t>)</a:t>
            </a:r>
          </a:p>
          <a:p>
            <a:pPr indent="361950" algn="just"/>
            <a:endParaRPr lang="ru-RU" sz="2400" dirty="0" smtClean="0">
              <a:solidFill>
                <a:schemeClr val="bg1"/>
              </a:solidFill>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cSld>
  <p:clrMapOvr>
    <a:masterClrMapping/>
  </p:clrMapOvr>
  <p:transition spd="slow">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76671"/>
            <a:ext cx="9144000" cy="3416320"/>
          </a:xfrm>
          <a:prstGeom prst="rect">
            <a:avLst/>
          </a:prstGeom>
        </p:spPr>
        <p:txBody>
          <a:bodyPr wrap="square">
            <a:spAutoFit/>
          </a:bodyPr>
          <a:lstStyle/>
          <a:p>
            <a:pPr indent="361950" algn="just" fontAlgn="base"/>
            <a:r>
              <a:rPr lang="ru-RU" sz="2400" dirty="0" smtClean="0">
                <a:solidFill>
                  <a:schemeClr val="bg1"/>
                </a:solidFill>
                <a:latin typeface="Times New Roman" panose="02020603050405020304" pitchFamily="18" charset="0"/>
                <a:cs typeface="Times New Roman" panose="02020603050405020304" pitchFamily="18" charset="0"/>
              </a:rPr>
              <a:t>В  Федеральном законе от 29.12.2012 г. № 273-ФЗ </a:t>
            </a:r>
            <a:endParaRPr lang="ru-RU" sz="2400" dirty="0">
              <a:solidFill>
                <a:schemeClr val="bg1"/>
              </a:solidFill>
              <a:latin typeface="Times New Roman" panose="02020603050405020304" pitchFamily="18" charset="0"/>
              <a:cs typeface="Times New Roman" panose="02020603050405020304" pitchFamily="18" charset="0"/>
            </a:endParaRPr>
          </a:p>
          <a:p>
            <a:pPr indent="361950" algn="just" fontAlgn="base"/>
            <a:r>
              <a:rPr lang="ru-RU" sz="2400" dirty="0" smtClean="0">
                <a:solidFill>
                  <a:schemeClr val="bg1"/>
                </a:solidFill>
                <a:latin typeface="Times New Roman" panose="02020603050405020304" pitchFamily="18" charset="0"/>
                <a:cs typeface="Times New Roman" panose="02020603050405020304" pitchFamily="18" charset="0"/>
              </a:rPr>
              <a:t>«Об образовании в Российской Федерации» </a:t>
            </a:r>
          </a:p>
          <a:p>
            <a:pPr indent="361950" algn="just" fontAlgn="base"/>
            <a:r>
              <a:rPr lang="ru-RU" sz="2400" dirty="0" smtClean="0">
                <a:solidFill>
                  <a:schemeClr val="bg1"/>
                </a:solidFill>
                <a:latin typeface="Times New Roman" panose="02020603050405020304" pitchFamily="18" charset="0"/>
                <a:cs typeface="Times New Roman" panose="02020603050405020304" pitchFamily="18" charset="0"/>
              </a:rPr>
              <a:t>содержатся положения, конкретизирующие требования информационной открытости и прозрачности деятельности образовательных организаций, более детально урегулирован правовой статус образовательных организаций, а также правовой статус педагогических работников, самих обучающихся и их родителей (законных представителей), что является механизмами противодействия коррупции.</a:t>
            </a:r>
            <a:endParaRPr lang="ru-RU" sz="2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836712"/>
            <a:ext cx="9144000" cy="2677656"/>
          </a:xfrm>
          <a:prstGeom prst="rect">
            <a:avLst/>
          </a:prstGeom>
        </p:spPr>
        <p:txBody>
          <a:bodyPr wrap="square">
            <a:spAutoFit/>
          </a:bodyPr>
          <a:lstStyle/>
          <a:p>
            <a:pPr indent="361950" algn="just" fontAlgn="base"/>
            <a:r>
              <a:rPr lang="ru-RU" sz="2400" dirty="0" smtClean="0">
                <a:solidFill>
                  <a:schemeClr val="bg1"/>
                </a:solidFill>
                <a:latin typeface="Times New Roman" panose="02020603050405020304" pitchFamily="18" charset="0"/>
                <a:cs typeface="Times New Roman" panose="02020603050405020304" pitchFamily="18" charset="0"/>
              </a:rPr>
              <a:t>Новеллой, снижающей коррупционные риски, является, в частности, запрет в отношении педагогических работников организации, осуществляющей образовательную деятельность, в том числе в качестве индивидуального предпринимателя, оказывать платные образовательные услуги обучающимся в данной организации, если это приводит к конфликту интересов педагогического работника.</a:t>
            </a:r>
            <a:endParaRPr lang="ru-RU" sz="2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0" y="172749"/>
            <a:ext cx="9144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1" u="none" strike="noStrike" normalizeH="0" baseline="0" dirty="0" smtClean="0">
                <a:ln w="50800"/>
                <a:solidFill>
                  <a:schemeClr val="bg1">
                    <a:shade val="50000"/>
                  </a:schemeClr>
                </a:solidFill>
                <a:latin typeface="Times New Roman" pitchFamily="18" charset="0"/>
                <a:ea typeface="Times New Roman" pitchFamily="18" charset="0"/>
                <a:cs typeface="Times New Roman" pitchFamily="18" charset="0"/>
              </a:rPr>
              <a:t>ОТВЕТСТВЕННОСТЬ ЗА КОРРУПЦИОННЫЕ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1" u="none" strike="noStrike" normalizeH="0" baseline="0" dirty="0" smtClean="0">
                <a:ln w="50800"/>
                <a:solidFill>
                  <a:schemeClr val="bg1">
                    <a:shade val="50000"/>
                  </a:schemeClr>
                </a:solidFill>
                <a:latin typeface="Times New Roman" pitchFamily="18" charset="0"/>
                <a:ea typeface="Times New Roman" pitchFamily="18" charset="0"/>
                <a:cs typeface="Times New Roman" pitchFamily="18" charset="0"/>
              </a:rPr>
              <a:t>ПРАВОНАРУШЕНИЯ  ПРЕДУСМОТРЕНА:</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1" u="none" strike="noStrike" normalizeH="0" baseline="0" dirty="0" smtClean="0">
              <a:ln w="50800"/>
              <a:solidFill>
                <a:schemeClr val="bg1"/>
              </a:solidFill>
              <a:latin typeface="Times New Roman" panose="02020603050405020304" pitchFamily="18" charset="0"/>
              <a:cs typeface="Times New Roman" pitchFamily="18" charset="0"/>
            </a:endParaRPr>
          </a:p>
          <a:p>
            <a:pPr lvl="0" algn="just" fontAlgn="base">
              <a:buFont typeface="Wingdings" pitchFamily="2" charset="2"/>
              <a:buChar char="q"/>
            </a:pPr>
            <a:r>
              <a:rPr lang="ru-RU" sz="2400" b="1" i="1" dirty="0" smtClean="0">
                <a:solidFill>
                  <a:schemeClr val="bg1"/>
                </a:solidFill>
                <a:latin typeface="Times New Roman" panose="02020603050405020304" pitchFamily="18" charset="0"/>
                <a:cs typeface="Times New Roman" panose="02020603050405020304" pitchFamily="18" charset="0"/>
              </a:rPr>
              <a:t>УГОЛОВНЫМ КОДЕКСОМ РФ </a:t>
            </a:r>
            <a:r>
              <a:rPr lang="ru-RU" sz="2400" dirty="0" smtClean="0">
                <a:solidFill>
                  <a:schemeClr val="bg1"/>
                </a:solidFill>
                <a:latin typeface="Times New Roman" panose="02020603050405020304" pitchFamily="18" charset="0"/>
                <a:cs typeface="Times New Roman" panose="02020603050405020304" pitchFamily="18" charset="0"/>
              </a:rPr>
              <a:t>(ряд статей Глав 21 «Преступления против собственности», 22 «Преступления в сфере экономической деятельности», 23 «Преступления против интересов службы в коммерческих и иных организациях»,  30 «Преступления против государственной власти, интересов государственной службы и службы в органах местного самоуправления»), </a:t>
            </a:r>
          </a:p>
          <a:p>
            <a:pPr lvl="0" fontAlgn="base">
              <a:buFont typeface="Wingdings" pitchFamily="2" charset="2"/>
              <a:buChar char="q"/>
            </a:pPr>
            <a:r>
              <a:rPr lang="ru-RU" sz="2400" b="1" i="1" dirty="0" smtClean="0">
                <a:solidFill>
                  <a:schemeClr val="bg1"/>
                </a:solidFill>
                <a:latin typeface="Times New Roman" panose="02020603050405020304" pitchFamily="18" charset="0"/>
                <a:cs typeface="Times New Roman" panose="02020603050405020304" pitchFamily="18" charset="0"/>
              </a:rPr>
              <a:t>КОДЕКСОМ РФ ОБ АДМИНИСТРАТИВНЫХ ПРАВОНАРУШЕНИЯХ </a:t>
            </a:r>
            <a:r>
              <a:rPr lang="ru-RU" sz="2400" dirty="0" smtClean="0">
                <a:solidFill>
                  <a:schemeClr val="bg1"/>
                </a:solidFill>
                <a:latin typeface="Times New Roman" panose="02020603050405020304" pitchFamily="18" charset="0"/>
                <a:cs typeface="Times New Roman" panose="02020603050405020304" pitchFamily="18" charset="0"/>
              </a:rPr>
              <a:t>(например, ст.19.28, 19.29, 19.30), </a:t>
            </a:r>
          </a:p>
          <a:p>
            <a:pPr lvl="0" algn="just" fontAlgn="base">
              <a:buFont typeface="Wingdings" pitchFamily="2" charset="2"/>
              <a:buChar char="q"/>
            </a:pPr>
            <a:r>
              <a:rPr lang="ru-RU" sz="2400" b="1" i="1" dirty="0" smtClean="0">
                <a:solidFill>
                  <a:schemeClr val="bg1"/>
                </a:solidFill>
                <a:latin typeface="Times New Roman" panose="02020603050405020304" pitchFamily="18" charset="0"/>
                <a:cs typeface="Times New Roman" panose="02020603050405020304" pitchFamily="18" charset="0"/>
              </a:rPr>
              <a:t>ГРАЖДАНСКИМ КОДЕКСОМ РФ </a:t>
            </a:r>
            <a:r>
              <a:rPr lang="ru-RU" sz="2400" dirty="0" smtClean="0">
                <a:solidFill>
                  <a:schemeClr val="bg1"/>
                </a:solidFill>
                <a:latin typeface="Times New Roman" panose="02020603050405020304" pitchFamily="18" charset="0"/>
                <a:cs typeface="Times New Roman" panose="02020603050405020304" pitchFamily="18" charset="0"/>
              </a:rPr>
              <a:t>(например, ст.ст.168, 169, 575, 1069, 1070), </a:t>
            </a:r>
          </a:p>
          <a:p>
            <a:pPr lvl="0" algn="just" fontAlgn="base">
              <a:buFont typeface="Wingdings" pitchFamily="2" charset="2"/>
              <a:buChar char="q"/>
            </a:pPr>
            <a:r>
              <a:rPr lang="ru-RU" sz="2400" b="1" i="1" dirty="0" smtClean="0">
                <a:solidFill>
                  <a:schemeClr val="bg1"/>
                </a:solidFill>
                <a:latin typeface="Times New Roman" panose="02020603050405020304" pitchFamily="18" charset="0"/>
                <a:cs typeface="Times New Roman" panose="02020603050405020304" pitchFamily="18" charset="0"/>
              </a:rPr>
              <a:t>ТРУДОВЫМ КОДЕКСОМ РФ</a:t>
            </a:r>
            <a:r>
              <a:rPr lang="ru-RU" sz="2400" b="1" dirty="0" smtClean="0">
                <a:solidFill>
                  <a:schemeClr val="bg1"/>
                </a:solidFill>
                <a:latin typeface="Times New Roman" panose="02020603050405020304" pitchFamily="18" charset="0"/>
                <a:cs typeface="Times New Roman" panose="02020603050405020304" pitchFamily="18" charset="0"/>
              </a:rPr>
              <a:t> </a:t>
            </a:r>
            <a:r>
              <a:rPr lang="ru-RU" sz="2400" dirty="0" smtClean="0">
                <a:solidFill>
                  <a:schemeClr val="bg1"/>
                </a:solidFill>
                <a:latin typeface="Times New Roman" panose="02020603050405020304" pitchFamily="18" charset="0"/>
                <a:cs typeface="Times New Roman" panose="02020603050405020304" pitchFamily="18" charset="0"/>
              </a:rPr>
              <a:t>(например, ст.ст.192, 81 ч.1 п.7.1), </a:t>
            </a:r>
          </a:p>
          <a:p>
            <a:pPr lvl="0" algn="just" fontAlgn="base">
              <a:buFont typeface="Wingdings" pitchFamily="2" charset="2"/>
              <a:buChar char="q"/>
            </a:pPr>
            <a:r>
              <a:rPr lang="ru-RU" sz="2400" b="1" i="1" dirty="0" smtClean="0">
                <a:solidFill>
                  <a:schemeClr val="bg1"/>
                </a:solidFill>
                <a:latin typeface="Times New Roman" panose="02020603050405020304" pitchFamily="18" charset="0"/>
                <a:cs typeface="Times New Roman" panose="02020603050405020304" pitchFamily="18" charset="0"/>
              </a:rPr>
              <a:t>ИНЫМИ ФЕДЕРАЛЬНЫМИ ЗАКОНАМИ </a:t>
            </a:r>
            <a:r>
              <a:rPr lang="ru-RU" sz="2400" dirty="0" smtClean="0">
                <a:solidFill>
                  <a:schemeClr val="bg1"/>
                </a:solidFill>
                <a:latin typeface="Times New Roman" panose="02020603050405020304" pitchFamily="18" charset="0"/>
                <a:cs typeface="Times New Roman" panose="02020603050405020304" pitchFamily="18" charset="0"/>
              </a:rPr>
              <a:t>(например, ст.ст.9, 11, 12 ФЗ «О противодействии коррупции», ст.59.3 ФЗ-79 от 27.07.2004 г. «О государственной гражданской службе»).</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ru-RU" sz="2400" b="1" i="0" u="none" strike="noStrike" normalizeH="0" baseline="0" dirty="0" smtClean="0">
              <a:ln w="50800"/>
              <a:solidFill>
                <a:schemeClr val="bg1">
                  <a:shade val="50000"/>
                </a:schemeClr>
              </a:solidFill>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0" y="1144149"/>
            <a:ext cx="9144000" cy="3585597"/>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«Коррупция «есть корень, из которого вытекает во все времена и при всяких соблазнах презрение ко всем законам».</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32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2800" b="0" i="1" u="none" strike="noStrike" cap="none" normalizeH="0" baseline="0" dirty="0" smtClean="0">
                <a:ln>
                  <a:noFill/>
                </a:ln>
                <a:solidFill>
                  <a:schemeClr val="bg1"/>
                </a:solidFill>
                <a:effectLst/>
                <a:latin typeface="Times New Roman" pitchFamily="18" charset="0"/>
                <a:cs typeface="Times New Roman" pitchFamily="18" charset="0"/>
              </a:rPr>
              <a:t>Томас Гоббс</a:t>
            </a:r>
            <a:r>
              <a:rPr kumimoji="0" lang="ru-RU" sz="2800" b="0" i="0" u="none" strike="noStrike" cap="none" normalizeH="0" baseline="0" dirty="0" smtClean="0">
                <a:ln>
                  <a:noFill/>
                </a:ln>
                <a:solidFill>
                  <a:schemeClr val="bg1"/>
                </a:solidFill>
                <a:effectLst/>
                <a:latin typeface="Times New Roman" pitchFamily="18" charset="0"/>
                <a:cs typeface="Times New Roman" pitchFamily="18" charset="0"/>
              </a:rPr>
              <a:t> (1588–1679), </a:t>
            </a:r>
          </a:p>
          <a:p>
            <a:pPr marL="0" marR="0" lvl="0" indent="0" algn="r"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bg1"/>
                </a:solidFill>
                <a:effectLst/>
                <a:latin typeface="Times New Roman" pitchFamily="18" charset="0"/>
                <a:cs typeface="Times New Roman" pitchFamily="18" charset="0"/>
              </a:rPr>
              <a:t>английский философ-материалист,  </a:t>
            </a:r>
            <a:endParaRPr kumimoji="0" lang="ru-RU" sz="28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bg1"/>
                </a:solidFill>
                <a:effectLst/>
                <a:latin typeface="Times New Roman" pitchFamily="18" charset="0"/>
                <a:cs typeface="Times New Roman" pitchFamily="18" charset="0"/>
              </a:rPr>
              <a:t>литератор</a:t>
            </a:r>
            <a:endParaRPr kumimoji="0" lang="ru-RU" sz="28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0" y="1514025"/>
            <a:ext cx="91440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ru-RU" sz="28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К ответственности за коррупционные правонарушения могут быть привлечены как ФИЗИЧЕСКИЕ</a:t>
            </a:r>
            <a:r>
              <a:rPr kumimoji="0" lang="ru-RU" sz="2800" b="1" i="0" u="none" strike="noStrike" cap="none" normalizeH="0" dirty="0" smtClean="0">
                <a:ln>
                  <a:noFill/>
                </a:ln>
                <a:solidFill>
                  <a:schemeClr val="bg1"/>
                </a:solidFill>
                <a:effectLst/>
                <a:latin typeface="Times New Roman" pitchFamily="18" charset="0"/>
                <a:ea typeface="Times New Roman" pitchFamily="18" charset="0"/>
                <a:cs typeface="Times New Roman" pitchFamily="18" charset="0"/>
              </a:rPr>
              <a:t> ЛИЦА</a:t>
            </a:r>
            <a:r>
              <a:rPr kumimoji="0" lang="ru-RU" sz="28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ru-RU" sz="2800" b="1"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kumimoji="0" lang="ru-RU" sz="28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(граждане РФ, иностранные граждане, лица без гражданства), так и ЮРИДИЧЕСКИЕ ЛИЦА</a:t>
            </a:r>
            <a:r>
              <a:rPr kumimoji="0" lang="ru-RU" sz="2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a:t>
            </a:r>
            <a:r>
              <a:rPr kumimoji="0" lang="ru-RU" sz="28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(организации независимо от формы собственности, организационно-правовой формы и отраслевой принадлежности). </a:t>
            </a:r>
            <a:endParaRPr kumimoji="0" lang="ru-RU" sz="2800" b="1"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107504" y="2005557"/>
            <a:ext cx="8856984"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400" b="1"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Гражданско-правовая ответственность</a:t>
            </a:r>
            <a:endParaRPr kumimoji="0" lang="ru-RU" sz="4400" b="1" strike="noStrike" normalizeH="0" baseline="0" dirty="0" smtClean="0">
              <a:ln w="10541" cmpd="sng">
                <a:solidFill>
                  <a:schemeClr val="bg1"/>
                </a:solidFill>
                <a:prstDash val="solid"/>
              </a:ln>
              <a:solidFill>
                <a:schemeClr val="bg1"/>
              </a:solidFill>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0" y="778387"/>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96875" algn="just" defTabSz="914400" rtl="0" eaLnBrk="1" fontAlgn="base" latinLnBrk="0" hangingPunct="1">
              <a:lnSpc>
                <a:spcPct val="100000"/>
              </a:lnSpc>
              <a:spcBef>
                <a:spcPct val="0"/>
              </a:spcBef>
              <a:spcAft>
                <a:spcPct val="0"/>
              </a:spcAft>
              <a:buClrTx/>
              <a:buSzTx/>
              <a:buFontTx/>
              <a:buNone/>
              <a:tabLst/>
            </a:pPr>
            <a:r>
              <a:rPr kumimoji="0" lang="ru-RU" sz="2800" i="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В соответствии со</a:t>
            </a:r>
            <a:r>
              <a:rPr kumimoji="0" lang="ru-RU" sz="2800" i="0" u="none" strike="noStrike" normalizeH="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 </a:t>
            </a:r>
            <a:r>
              <a:rPr kumimoji="0" lang="ru-RU" sz="2800" i="1" u="none" strike="noStrike" normalizeH="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ст.575 ГК РФ </a:t>
            </a:r>
            <a:r>
              <a:rPr kumimoji="0" lang="ru-RU" sz="2800" i="1"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 </a:t>
            </a:r>
            <a:r>
              <a:rPr kumimoji="0" lang="ru-RU" sz="2800" i="0" u="sng"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не допускается дарение,</a:t>
            </a:r>
            <a:r>
              <a:rPr kumimoji="0" lang="ru-RU" sz="2800" i="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 за исключением обычных подарков, стоимость которых превышает 3000 рублей:</a:t>
            </a:r>
          </a:p>
          <a:p>
            <a:pPr indent="396875" algn="just" fontAlgn="base">
              <a:spcBef>
                <a:spcPct val="0"/>
              </a:spcBef>
              <a:spcAft>
                <a:spcPct val="0"/>
              </a:spcAft>
              <a:buFont typeface="Wingdings" pitchFamily="2" charset="2"/>
              <a:buChar char="v"/>
            </a:pPr>
            <a:r>
              <a:rPr lang="ru-RU" sz="2800" u="sng" dirty="0" smtClean="0">
                <a:ln w="10541" cmpd="sng">
                  <a:solidFill>
                    <a:schemeClr val="bg1"/>
                  </a:solidFill>
                  <a:prstDash val="solid"/>
                </a:ln>
                <a:solidFill>
                  <a:schemeClr val="bg1"/>
                </a:solidFill>
                <a:latin typeface="Times New Roman" pitchFamily="18" charset="0"/>
                <a:cs typeface="Times New Roman" pitchFamily="18" charset="0"/>
              </a:rPr>
              <a:t>работникам образовательных организаций</a:t>
            </a:r>
            <a:r>
              <a:rPr lang="ru-RU" sz="2800" dirty="0" smtClean="0">
                <a:ln w="10541" cmpd="sng">
                  <a:solidFill>
                    <a:schemeClr val="bg1"/>
                  </a:solidFill>
                  <a:prstDash val="solid"/>
                </a:ln>
                <a:solidFill>
                  <a:schemeClr val="bg1"/>
                </a:solidFill>
                <a:latin typeface="Times New Roman" pitchFamily="18" charset="0"/>
                <a:cs typeface="Times New Roman" pitchFamily="18" charset="0"/>
              </a:rPr>
              <a:t>, медицинских организаций, организаций, оказывающих социальные услуги, и аналогичных организаций, в том числе организаций для детей-сирот и детей, оставшихся без попечения родителей, гражданами, находящимися в них на лечении, содержании или воспитании, супругами и родственниками этих граждан.</a:t>
            </a:r>
          </a:p>
          <a:p>
            <a:pPr marL="0" marR="0" lvl="0" indent="396875" algn="just" defTabSz="914400" rtl="0" eaLnBrk="1" fontAlgn="base" latinLnBrk="0" hangingPunct="1">
              <a:lnSpc>
                <a:spcPct val="100000"/>
              </a:lnSpc>
              <a:spcBef>
                <a:spcPct val="0"/>
              </a:spcBef>
              <a:spcAft>
                <a:spcPct val="0"/>
              </a:spcAft>
              <a:buClrTx/>
              <a:buSzTx/>
              <a:buFont typeface="Wingdings" pitchFamily="2" charset="2"/>
              <a:buChar char="v"/>
              <a:tabLst/>
            </a:pPr>
            <a:endParaRPr kumimoji="0" lang="ru-RU" sz="2800" b="1" i="0" u="none" strike="noStrike" normalizeH="0" baseline="0" dirty="0" smtClean="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Times New Roman" pitchFamily="18" charset="0"/>
            </a:endParaRPr>
          </a:p>
          <a:p>
            <a:pPr marL="0" marR="0" lvl="0" indent="396875" algn="just" defTabSz="914400" rtl="0" eaLnBrk="1" fontAlgn="base" latinLnBrk="0" hangingPunct="1">
              <a:lnSpc>
                <a:spcPct val="100000"/>
              </a:lnSpc>
              <a:spcBef>
                <a:spcPct val="0"/>
              </a:spcBef>
              <a:spcAft>
                <a:spcPct val="0"/>
              </a:spcAft>
              <a:buClrTx/>
              <a:buSzTx/>
              <a:buFontTx/>
              <a:buNone/>
              <a:tabLst/>
            </a:pPr>
            <a:endParaRPr kumimoji="0" lang="ru-RU" sz="2800" b="1" i="0" u="none" strike="noStrike" normalizeH="0" baseline="0" dirty="0" smtClean="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ndParaRPr>
          </a:p>
        </p:txBody>
      </p:sp>
    </p:spTree>
  </p:cSld>
  <p:clrMapOvr>
    <a:masterClrMapping/>
  </p:clrMapOvr>
  <p:transition spd="slow">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48680"/>
            <a:ext cx="9144000" cy="4401205"/>
          </a:xfrm>
          <a:prstGeom prst="rect">
            <a:avLst/>
          </a:prstGeom>
        </p:spPr>
        <p:txBody>
          <a:bodyPr wrap="square">
            <a:spAutoFit/>
          </a:bodyPr>
          <a:lstStyle/>
          <a:p>
            <a:pPr>
              <a:buFont typeface="Wingdings" pitchFamily="2" charset="2"/>
              <a:buChar char="v"/>
            </a:pPr>
            <a:r>
              <a:rPr lang="ru-RU" sz="2800" dirty="0" smtClean="0">
                <a:ln w="10541" cmpd="sng">
                  <a:solidFill>
                    <a:schemeClr val="bg1"/>
                  </a:solidFill>
                  <a:prstDash val="solid"/>
                </a:ln>
                <a:solidFill>
                  <a:schemeClr val="bg1"/>
                </a:solidFill>
                <a:latin typeface="Times New Roman" pitchFamily="18" charset="0"/>
                <a:cs typeface="Times New Roman" pitchFamily="18" charset="0"/>
              </a:rPr>
              <a:t>лицам, замещающим государственные должности РФ, государственные должности субъектов РФ, муниципальные должности, государственным служащим, муниципальным служащим, служащим Банка России </a:t>
            </a:r>
          </a:p>
          <a:p>
            <a:r>
              <a:rPr lang="ru-RU" sz="2800" dirty="0" smtClean="0">
                <a:ln w="10541" cmpd="sng">
                  <a:solidFill>
                    <a:schemeClr val="bg1"/>
                  </a:solidFill>
                  <a:prstDash val="solid"/>
                </a:ln>
                <a:solidFill>
                  <a:schemeClr val="bg1"/>
                </a:solidFill>
                <a:latin typeface="Times New Roman" pitchFamily="18" charset="0"/>
                <a:cs typeface="Times New Roman" pitchFamily="18" charset="0"/>
              </a:rPr>
              <a:t>в связи с их должностным положением или </a:t>
            </a:r>
          </a:p>
          <a:p>
            <a:r>
              <a:rPr lang="ru-RU" sz="2800" dirty="0" smtClean="0">
                <a:ln w="10541" cmpd="sng">
                  <a:solidFill>
                    <a:schemeClr val="bg1"/>
                  </a:solidFill>
                  <a:prstDash val="solid"/>
                </a:ln>
                <a:solidFill>
                  <a:schemeClr val="bg1"/>
                </a:solidFill>
                <a:latin typeface="Times New Roman" pitchFamily="18" charset="0"/>
                <a:cs typeface="Times New Roman" pitchFamily="18" charset="0"/>
              </a:rPr>
              <a:t>в связи с исполнением ими служебных обязанностей</a:t>
            </a:r>
          </a:p>
          <a:p>
            <a:r>
              <a:rPr lang="ru-RU" sz="2800" dirty="0" smtClean="0">
                <a:ln w="10541" cmpd="sng">
                  <a:solidFill>
                    <a:schemeClr val="bg1"/>
                  </a:solidFill>
                  <a:prstDash val="solid"/>
                </a:ln>
                <a:solidFill>
                  <a:schemeClr val="bg1"/>
                </a:solidFill>
                <a:latin typeface="Times New Roman" pitchFamily="18" charset="0"/>
                <a:cs typeface="Times New Roman" pitchFamily="18" charset="0"/>
              </a:rPr>
              <a:t>(</a:t>
            </a:r>
            <a:r>
              <a:rPr lang="ru-RU" sz="2800" i="1" dirty="0" smtClean="0">
                <a:ln w="10541" cmpd="sng">
                  <a:solidFill>
                    <a:schemeClr val="bg1"/>
                  </a:solidFill>
                  <a:prstDash val="solid"/>
                </a:ln>
                <a:solidFill>
                  <a:schemeClr val="bg1"/>
                </a:solidFill>
                <a:latin typeface="Times New Roman" pitchFamily="18" charset="0"/>
                <a:cs typeface="Times New Roman" pitchFamily="18" charset="0"/>
              </a:rPr>
              <a:t>не распространяется </a:t>
            </a:r>
            <a:r>
              <a:rPr lang="ru-RU" sz="2800" dirty="0" smtClean="0">
                <a:ln w="10541" cmpd="sng">
                  <a:solidFill>
                    <a:schemeClr val="bg1"/>
                  </a:solidFill>
                  <a:prstDash val="solid"/>
                </a:ln>
                <a:solidFill>
                  <a:schemeClr val="bg1"/>
                </a:solidFill>
                <a:latin typeface="Times New Roman" pitchFamily="18" charset="0"/>
                <a:cs typeface="Times New Roman" pitchFamily="18" charset="0"/>
              </a:rPr>
              <a:t>на случаи дарения в связи с протокольными мероприятиями, служебными командировками и другими официальными мероприятиями).</a:t>
            </a:r>
            <a:endParaRPr lang="ru-RU" sz="2800" dirty="0">
              <a:ln w="10541" cmpd="sng">
                <a:solidFill>
                  <a:schemeClr val="bg1"/>
                </a:solidFill>
                <a:prstDash val="solid"/>
              </a:ln>
              <a:solidFill>
                <a:schemeClr val="bg1"/>
              </a:solidFill>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0" y="276471"/>
            <a:ext cx="91440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sz="3600" b="1" i="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Статья 166</a:t>
            </a:r>
            <a:r>
              <a:rPr kumimoji="0" lang="ru-RU" sz="3600" b="1" i="0" u="none" strike="noStrike" normalizeH="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 ГК РФ</a:t>
            </a:r>
          </a:p>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sz="3600" b="1" i="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 </a:t>
            </a:r>
            <a:r>
              <a:rPr kumimoji="0" lang="ru-RU" sz="3600" b="1" i="0" u="none" strike="noStrike" normalizeH="0" baseline="0" dirty="0" err="1"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Оспоримые</a:t>
            </a:r>
            <a:r>
              <a:rPr kumimoji="0" lang="ru-RU" sz="3600" b="1" i="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 и ничтожные сделки</a:t>
            </a:r>
          </a:p>
          <a:p>
            <a:pPr marL="0" marR="0" lvl="0" indent="342900" algn="ctr" defTabSz="914400" rtl="0" eaLnBrk="1" fontAlgn="base" latinLnBrk="0" hangingPunct="1">
              <a:lnSpc>
                <a:spcPct val="100000"/>
              </a:lnSpc>
              <a:spcBef>
                <a:spcPct val="0"/>
              </a:spcBef>
              <a:spcAft>
                <a:spcPct val="0"/>
              </a:spcAft>
              <a:buClrTx/>
              <a:buSzTx/>
              <a:buFontTx/>
              <a:buNone/>
              <a:tabLst/>
            </a:pPr>
            <a:endParaRPr kumimoji="0" lang="ru-RU" sz="3600" i="0" u="none" strike="noStrike" normalizeH="0" baseline="0" dirty="0" smtClean="0">
              <a:ln w="10541" cmpd="sng">
                <a:solidFill>
                  <a:schemeClr val="bg1"/>
                </a:solidFill>
                <a:prstDash val="solid"/>
              </a:ln>
              <a:solidFill>
                <a:schemeClr val="bg1"/>
              </a:solidFill>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AutoNum type="arabicPeriod"/>
              <a:tabLst/>
            </a:pPr>
            <a:r>
              <a:rPr kumimoji="0" lang="ru-RU" sz="2000" i="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Сделка </a:t>
            </a:r>
            <a:r>
              <a:rPr kumimoji="0" lang="ru-RU" sz="200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недействительна</a:t>
            </a:r>
            <a:r>
              <a:rPr kumimoji="0" lang="ru-RU" sz="2000" i="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 по основаниям, установленным законом, в силу признания ее таковой судом (</a:t>
            </a:r>
            <a:r>
              <a:rPr kumimoji="0" lang="ru-RU" sz="2000" i="1" u="none" strike="noStrike" normalizeH="0" baseline="0" dirty="0" err="1"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оспоримая</a:t>
            </a:r>
            <a:r>
              <a:rPr kumimoji="0" lang="ru-RU" sz="2000" i="1"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 сделка</a:t>
            </a:r>
            <a:r>
              <a:rPr kumimoji="0" lang="ru-RU" sz="2000" i="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 либо независимо от такого признания (</a:t>
            </a:r>
            <a:r>
              <a:rPr kumimoji="0" lang="ru-RU" sz="2000" i="1"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ничтожная сделка</a:t>
            </a:r>
            <a:r>
              <a:rPr kumimoji="0" lang="ru-RU" sz="2000" i="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a:t>
            </a:r>
          </a:p>
          <a:p>
            <a:pPr marL="0" marR="0" lvl="0" indent="342900" algn="just" defTabSz="914400" rtl="0" eaLnBrk="0" fontAlgn="base" latinLnBrk="0" hangingPunct="0">
              <a:lnSpc>
                <a:spcPct val="100000"/>
              </a:lnSpc>
              <a:spcBef>
                <a:spcPct val="0"/>
              </a:spcBef>
              <a:spcAft>
                <a:spcPct val="0"/>
              </a:spcAft>
              <a:buClrTx/>
              <a:buSzTx/>
              <a:tabLst/>
            </a:pPr>
            <a:endParaRPr kumimoji="0" lang="ru-RU" sz="2000" i="0" u="none" strike="noStrike" normalizeH="0" baseline="0" dirty="0" smtClean="0">
              <a:ln w="10541" cmpd="sng">
                <a:solidFill>
                  <a:schemeClr val="bg1"/>
                </a:solidFill>
                <a:prstDash val="solid"/>
              </a:ln>
              <a:solidFill>
                <a:schemeClr val="bg1"/>
              </a:solidFill>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400" i="1"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Недействительной</a:t>
            </a:r>
            <a:r>
              <a:rPr kumimoji="0" lang="ru-RU" sz="2000" i="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 признается сделка, не способная породить желаемые сторонами последствия, но при определенных условиях порождающая нежелательные последствия, которые представляют собой определенные санкции, вызванные противоправных характером действий лица. </a:t>
            </a:r>
            <a:endParaRPr kumimoji="0" lang="ru-RU" sz="2000" i="0" u="none" strike="noStrike" normalizeH="0" baseline="0" dirty="0" smtClean="0">
              <a:ln w="10541" cmpd="sng">
                <a:solidFill>
                  <a:schemeClr val="bg1"/>
                </a:solidFill>
                <a:prstDash val="solid"/>
              </a:ln>
              <a:solidFill>
                <a:schemeClr val="bg1"/>
              </a:solidFill>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400" i="1" u="none" strike="noStrike" normalizeH="0" baseline="0" dirty="0" err="1"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Оспоримой</a:t>
            </a:r>
            <a:r>
              <a:rPr kumimoji="0" lang="ru-RU" sz="2000" i="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 является сделка недействительная в силу решения суда.</a:t>
            </a:r>
            <a:endParaRPr kumimoji="0" lang="ru-RU" sz="2000" i="0" u="none" strike="noStrike" normalizeH="0" baseline="0" dirty="0" smtClean="0">
              <a:ln w="10541" cmpd="sng">
                <a:solidFill>
                  <a:schemeClr val="bg1"/>
                </a:solidFill>
                <a:prstDash val="solid"/>
              </a:ln>
              <a:solidFill>
                <a:schemeClr val="bg1"/>
              </a:solidFill>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400" i="1"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Ничтожной</a:t>
            </a:r>
            <a:r>
              <a:rPr kumimoji="0" lang="ru-RU" sz="2000" i="1"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 </a:t>
            </a:r>
            <a:r>
              <a:rPr kumimoji="0" lang="ru-RU" sz="2000" i="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же признается сделка, недействительная сама по себе независимо от решения суда. В случаях, когда закон признает сделку ничтожной, функция суда обычно состоит  только в применении к ней предусмотренных в законе последствий. </a:t>
            </a:r>
            <a:endParaRPr kumimoji="0" lang="ru-RU" sz="2000" i="0" u="none" strike="noStrike" cap="none" normalizeH="0" baseline="0" dirty="0" smtClean="0">
              <a:ln w="10541" cmpd="sng">
                <a:solidFill>
                  <a:schemeClr val="bg1"/>
                </a:solidFill>
                <a:prstDash val="solid"/>
              </a:ln>
              <a:solidFill>
                <a:schemeClr val="bg1"/>
              </a:solidFill>
              <a:effectLst/>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0" y="515580"/>
            <a:ext cx="914400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sz="2800" b="1" i="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Статья 167</a:t>
            </a:r>
            <a:r>
              <a:rPr kumimoji="0" lang="ru-RU" sz="2800" b="1" i="0" u="none" strike="noStrike" normalizeH="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 ГК РФ</a:t>
            </a:r>
          </a:p>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sz="2800" b="1" i="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 Общие положения о последствиях недействительности сделки</a:t>
            </a:r>
          </a:p>
          <a:p>
            <a:pPr marL="0" marR="0" lvl="0" indent="342900" algn="ctr" defTabSz="914400" rtl="0" eaLnBrk="1" fontAlgn="base" latinLnBrk="0" hangingPunct="1">
              <a:lnSpc>
                <a:spcPct val="100000"/>
              </a:lnSpc>
              <a:spcBef>
                <a:spcPct val="0"/>
              </a:spcBef>
              <a:spcAft>
                <a:spcPct val="0"/>
              </a:spcAft>
              <a:buClrTx/>
              <a:buSzTx/>
              <a:buFontTx/>
              <a:buNone/>
              <a:tabLst/>
            </a:pPr>
            <a:endParaRPr kumimoji="0" lang="ru-RU" sz="2400" i="0" u="none" strike="noStrike" normalizeH="0" baseline="0" dirty="0" smtClean="0">
              <a:ln w="10541" cmpd="sng">
                <a:solidFill>
                  <a:schemeClr val="bg1"/>
                </a:solidFill>
                <a:prstDash val="solid"/>
              </a:ln>
              <a:solidFill>
                <a:schemeClr val="bg1"/>
              </a:solidFill>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i="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1. Недействительная сделка </a:t>
            </a:r>
            <a:r>
              <a:rPr kumimoji="0" lang="ru-RU" sz="2000" i="1"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не влечет юридических последствий</a:t>
            </a:r>
            <a:r>
              <a:rPr kumimoji="0" lang="ru-RU" sz="2000" i="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 за исключением тех, которые связаны с ее недействительностью, и недействительна с момента ее совершения.</a:t>
            </a:r>
            <a:endParaRPr kumimoji="0" lang="ru-RU" sz="2000" i="0" u="none" strike="noStrike" normalizeH="0" baseline="0" dirty="0" smtClean="0">
              <a:ln w="10541" cmpd="sng">
                <a:solidFill>
                  <a:schemeClr val="bg1"/>
                </a:solidFill>
                <a:prstDash val="solid"/>
              </a:ln>
              <a:solidFill>
                <a:schemeClr val="bg1"/>
              </a:solidFill>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i="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Лицо, которое знало или должно было знать об основаниях недействительности </a:t>
            </a:r>
            <a:r>
              <a:rPr kumimoji="0" lang="ru-RU" sz="2000" i="0" u="none" strike="noStrike" normalizeH="0" baseline="0" dirty="0" err="1"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оспоримой</a:t>
            </a:r>
            <a:r>
              <a:rPr kumimoji="0" lang="ru-RU" sz="2000" i="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 сделки, после признания этой сделки недействительной не считается действовавшим добросовестно.</a:t>
            </a: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2000" i="0" u="none" strike="noStrike" normalizeH="0" baseline="0" dirty="0" smtClean="0">
              <a:ln w="10541" cmpd="sng">
                <a:solidFill>
                  <a:schemeClr val="bg1"/>
                </a:solidFill>
                <a:prstDash val="solid"/>
              </a:ln>
              <a:solidFill>
                <a:schemeClr val="bg1"/>
              </a:solidFill>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i="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2. При недействительности сделки </a:t>
            </a:r>
            <a:r>
              <a:rPr kumimoji="0" lang="ru-RU" sz="2000" i="1"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каждая из сторон обязана</a:t>
            </a:r>
            <a:r>
              <a:rPr kumimoji="0" lang="ru-RU" sz="2000" i="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 возвратить другой все полученное по сделке, а в случае невозможности возвратить полученное в натуре (в том числе тогда, когда полученное выражается в пользовании имуществом, выполненной работе или предоставленной услуге) возместить его стоимость, если иные последствия недействительности сделки не предусмотрены законом.</a:t>
            </a:r>
            <a:endParaRPr kumimoji="0" lang="ru-RU" sz="2000" i="0" u="none" strike="noStrike" normalizeH="0" baseline="0" dirty="0" smtClean="0">
              <a:ln w="10541" cmpd="sng">
                <a:solidFill>
                  <a:schemeClr val="bg1"/>
                </a:solidFill>
                <a:prstDash val="solid"/>
              </a:ln>
              <a:solidFill>
                <a:schemeClr val="bg1"/>
              </a:solidFill>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0" y="590742"/>
            <a:ext cx="9144000"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7663" algn="ctr" defTabSz="914400" rtl="0" eaLnBrk="1" fontAlgn="base" latinLnBrk="0" hangingPunct="1">
              <a:lnSpc>
                <a:spcPct val="100000"/>
              </a:lnSpc>
              <a:spcBef>
                <a:spcPct val="0"/>
              </a:spcBef>
              <a:spcAft>
                <a:spcPct val="0"/>
              </a:spcAft>
              <a:buClrTx/>
              <a:buSzTx/>
              <a:buFontTx/>
              <a:buNone/>
              <a:tabLst/>
            </a:pPr>
            <a:r>
              <a:rPr kumimoji="0" lang="ru-RU" sz="2800" b="1" i="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Статья 1069</a:t>
            </a:r>
            <a:r>
              <a:rPr kumimoji="0" lang="ru-RU" sz="2800" b="1" i="0" u="none" strike="noStrike" normalizeH="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 ГК РФ</a:t>
            </a:r>
          </a:p>
          <a:p>
            <a:pPr marL="0" marR="0" lvl="0" indent="347663" algn="ctr" defTabSz="914400" rtl="0" eaLnBrk="1" fontAlgn="base" latinLnBrk="0" hangingPunct="1">
              <a:lnSpc>
                <a:spcPct val="100000"/>
              </a:lnSpc>
              <a:spcBef>
                <a:spcPct val="0"/>
              </a:spcBef>
              <a:spcAft>
                <a:spcPct val="0"/>
              </a:spcAft>
              <a:buClrTx/>
              <a:buSzTx/>
              <a:buFontTx/>
              <a:buNone/>
              <a:tabLst/>
            </a:pPr>
            <a:r>
              <a:rPr kumimoji="0" lang="ru-RU" sz="2800" b="1" i="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 Ответственность за вред, причиненный государственными органами, органами местного самоуправления, а также их должностными лицами</a:t>
            </a:r>
            <a:endParaRPr kumimoji="0" lang="ru-RU" sz="2800" b="1" i="0" u="none" strike="noStrike" normalizeH="0" baseline="0" dirty="0" smtClean="0">
              <a:ln w="10541" cmpd="sng">
                <a:solidFill>
                  <a:schemeClr val="bg1"/>
                </a:solidFill>
                <a:prstDash val="solid"/>
              </a:ln>
              <a:solidFill>
                <a:schemeClr val="bg1"/>
              </a:solidFill>
              <a:latin typeface="Times New Roman" pitchFamily="18" charset="0"/>
              <a:cs typeface="Times New Roman" pitchFamily="18" charset="0"/>
            </a:endParaRPr>
          </a:p>
          <a:p>
            <a:pPr marL="0" marR="0" lvl="0" indent="347663" algn="just" defTabSz="914400" rtl="0" eaLnBrk="0" fontAlgn="base" latinLnBrk="0" hangingPunct="0">
              <a:lnSpc>
                <a:spcPct val="100000"/>
              </a:lnSpc>
              <a:spcBef>
                <a:spcPct val="0"/>
              </a:spcBef>
              <a:spcAft>
                <a:spcPct val="0"/>
              </a:spcAft>
              <a:buClrTx/>
              <a:buSzTx/>
              <a:buFontTx/>
              <a:buNone/>
              <a:tabLst/>
            </a:pPr>
            <a:endParaRPr kumimoji="0" lang="ru-RU" sz="2000" b="1" i="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endParaRPr>
          </a:p>
          <a:p>
            <a:pPr marL="0" marR="0" lvl="0" indent="347663" algn="just" defTabSz="914400" rtl="0" eaLnBrk="0" fontAlgn="base" latinLnBrk="0" hangingPunct="0">
              <a:lnSpc>
                <a:spcPct val="100000"/>
              </a:lnSpc>
              <a:spcBef>
                <a:spcPct val="0"/>
              </a:spcBef>
              <a:spcAft>
                <a:spcPct val="0"/>
              </a:spcAft>
              <a:buClrTx/>
              <a:buSzTx/>
              <a:buFontTx/>
              <a:buNone/>
              <a:tabLst/>
            </a:pPr>
            <a:r>
              <a:rPr kumimoji="0" lang="ru-RU" sz="2400" i="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Вред, причиненный гражданину или юридическому лицу в результате незаконных действий (бездействия) государственных органов, органов местного самоуправления либо должностных лиц этих органов, в том числе в результате издания не соответствующего закону или иному правовому акту акта государственного органа или органа местного самоуправления, подлежит возмещению. Вред возмещается за счет соответственно казны Российской Федерации, казны субъекта Российской Федерации или казны муниципального образования.</a:t>
            </a:r>
            <a:endParaRPr kumimoji="0" lang="ru-RU" sz="2400" i="0" u="none" strike="noStrike" normalizeH="0" baseline="0" dirty="0" smtClean="0">
              <a:ln w="10541" cmpd="sng">
                <a:solidFill>
                  <a:schemeClr val="bg1"/>
                </a:solidFill>
                <a:prstDash val="solid"/>
              </a:ln>
              <a:solidFill>
                <a:schemeClr val="bg1"/>
              </a:solidFill>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ChangeArrowheads="1"/>
          </p:cNvSpPr>
          <p:nvPr/>
        </p:nvSpPr>
        <p:spPr bwMode="auto">
          <a:xfrm>
            <a:off x="0" y="750676"/>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7663" algn="ctr" defTabSz="914400" rtl="0" eaLnBrk="1" fontAlgn="base" latinLnBrk="0" hangingPunct="1">
              <a:lnSpc>
                <a:spcPct val="100000"/>
              </a:lnSpc>
              <a:spcBef>
                <a:spcPct val="0"/>
              </a:spcBef>
              <a:spcAft>
                <a:spcPct val="0"/>
              </a:spcAft>
              <a:buClrTx/>
              <a:buSzTx/>
              <a:buFontTx/>
              <a:buNone/>
              <a:tabLst/>
            </a:pPr>
            <a:r>
              <a:rPr kumimoji="0" lang="ru-RU" sz="2400" b="1" i="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Статья 1070</a:t>
            </a:r>
            <a:r>
              <a:rPr kumimoji="0" lang="ru-RU" sz="2400" b="1" i="0" u="none" strike="noStrike" normalizeH="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 ГК РФ</a:t>
            </a:r>
          </a:p>
          <a:p>
            <a:pPr marL="0" marR="0" lvl="0" indent="347663" algn="ctr" defTabSz="914400" rtl="0" eaLnBrk="1" fontAlgn="base" latinLnBrk="0" hangingPunct="1">
              <a:lnSpc>
                <a:spcPct val="100000"/>
              </a:lnSpc>
              <a:spcBef>
                <a:spcPct val="0"/>
              </a:spcBef>
              <a:spcAft>
                <a:spcPct val="0"/>
              </a:spcAft>
              <a:buClrTx/>
              <a:buSzTx/>
              <a:buFontTx/>
              <a:buNone/>
              <a:tabLst/>
            </a:pPr>
            <a:r>
              <a:rPr kumimoji="0" lang="ru-RU" sz="2400" b="1" i="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 Ответственность за вред, причиненный незаконными действиями органов дознания, предварительного следствия, прокуратуры и суда</a:t>
            </a:r>
          </a:p>
          <a:p>
            <a:pPr marL="0" marR="0" lvl="0" indent="347663" algn="ctr" defTabSz="914400" rtl="0" eaLnBrk="1" fontAlgn="base" latinLnBrk="0" hangingPunct="1">
              <a:lnSpc>
                <a:spcPct val="100000"/>
              </a:lnSpc>
              <a:spcBef>
                <a:spcPct val="0"/>
              </a:spcBef>
              <a:spcAft>
                <a:spcPct val="0"/>
              </a:spcAft>
              <a:buClrTx/>
              <a:buSzTx/>
              <a:buFontTx/>
              <a:buNone/>
              <a:tabLst/>
            </a:pPr>
            <a:endParaRPr kumimoji="0" lang="ru-RU" sz="2400" i="0" u="none" strike="noStrike" normalizeH="0" baseline="0" dirty="0" smtClean="0">
              <a:ln w="10541" cmpd="sng">
                <a:solidFill>
                  <a:schemeClr val="bg1"/>
                </a:solidFill>
                <a:prstDash val="solid"/>
              </a:ln>
              <a:solidFill>
                <a:schemeClr val="bg1"/>
              </a:solidFill>
              <a:latin typeface="Times New Roman" pitchFamily="18" charset="0"/>
              <a:cs typeface="Times New Roman" pitchFamily="18" charset="0"/>
            </a:endParaRPr>
          </a:p>
          <a:p>
            <a:pPr marL="0" marR="0" lvl="0" indent="347663" algn="just" defTabSz="914400" rtl="0" eaLnBrk="0" fontAlgn="base" latinLnBrk="0" hangingPunct="0">
              <a:lnSpc>
                <a:spcPct val="100000"/>
              </a:lnSpc>
              <a:spcBef>
                <a:spcPct val="0"/>
              </a:spcBef>
              <a:spcAft>
                <a:spcPct val="0"/>
              </a:spcAft>
              <a:buClrTx/>
              <a:buSzTx/>
              <a:buFontTx/>
              <a:buNone/>
              <a:tabLst/>
            </a:pPr>
            <a:r>
              <a:rPr kumimoji="0" lang="ru-RU" sz="2000" i="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1. Вред, причиненный гражданину в результате незаконного осуждения, незаконного привлечения к уголовной ответственности, незаконного применения в качестве меры пресечения заключения под стражу или подписки о невыезде, незаконного привлечения к административной ответственности в виде административного ареста, а также вред, причиненный юридическому лицу в результате незаконного привлечения к административной ответственности в виде административного приостановления деятельности, возмещается за счет казны Российской Федерации, а в случаях, предусмотренных законом, за счет казны субъекта Российской Федерации или казны муниципального образования в полном объеме независимо от вины должностных лиц органов дознания, предварительного следствия, прокуратуры и суда в порядке, установленном законом.</a:t>
            </a:r>
            <a:endParaRPr kumimoji="0" lang="ru-RU" sz="2000" i="0" u="none" strike="noStrike" normalizeH="0" baseline="0" dirty="0" smtClean="0">
              <a:ln w="10541" cmpd="sng">
                <a:solidFill>
                  <a:schemeClr val="bg1"/>
                </a:solidFill>
                <a:prstDash val="solid"/>
              </a:ln>
              <a:solidFill>
                <a:schemeClr val="bg1"/>
              </a:solidFill>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0" y="2124022"/>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800" b="1"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Административная ответственность</a:t>
            </a:r>
            <a:endParaRPr kumimoji="0" lang="ru-RU" sz="4800" b="1" strike="noStrike" normalizeH="0" baseline="0" dirty="0" smtClean="0">
              <a:ln w="10541" cmpd="sng">
                <a:solidFill>
                  <a:schemeClr val="bg1"/>
                </a:solidFill>
                <a:prstDash val="solid"/>
              </a:ln>
              <a:solidFill>
                <a:schemeClr val="bg1"/>
              </a:solidFill>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ChangeArrowheads="1"/>
          </p:cNvSpPr>
          <p:nvPr/>
        </p:nvSpPr>
        <p:spPr bwMode="auto">
          <a:xfrm>
            <a:off x="0" y="739061"/>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96875" algn="just" fontAlgn="base">
              <a:spcBef>
                <a:spcPct val="0"/>
              </a:spcBef>
              <a:spcAft>
                <a:spcPct val="0"/>
              </a:spcAft>
            </a:pPr>
            <a:r>
              <a:rPr kumimoji="0" lang="ru-RU" sz="28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К такому виду ответственности могут привлекаться как </a:t>
            </a:r>
            <a:r>
              <a:rPr kumimoji="0" lang="ru-RU" sz="2800" b="1" i="1" u="none" strike="noStrike" normalizeH="0" baseline="0" dirty="0" smtClean="0">
                <a:ln w="10541" cmpd="sng">
                  <a:solidFill>
                    <a:schemeClr val="accent1">
                      <a:shade val="88000"/>
                      <a:satMod val="110000"/>
                    </a:schemeClr>
                  </a:solidFill>
                  <a:prstDash val="solid"/>
                </a:ln>
                <a:solidFill>
                  <a:schemeClr val="bg1"/>
                </a:solidFill>
                <a:latin typeface="Times New Roman" pitchFamily="18" charset="0"/>
                <a:ea typeface="Times New Roman" pitchFamily="18" charset="0"/>
                <a:cs typeface="Times New Roman" pitchFamily="18" charset="0"/>
              </a:rPr>
              <a:t>физические</a:t>
            </a:r>
            <a:r>
              <a:rPr kumimoji="0" lang="ru-RU" sz="28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так и </a:t>
            </a:r>
            <a:r>
              <a:rPr kumimoji="0" lang="ru-RU" sz="2800" b="1" i="1" u="none" strike="noStrike" normalizeH="0" baseline="0" dirty="0" smtClean="0">
                <a:ln w="10541" cmpd="sng">
                  <a:solidFill>
                    <a:schemeClr val="accent1">
                      <a:shade val="88000"/>
                      <a:satMod val="110000"/>
                    </a:schemeClr>
                  </a:solidFill>
                  <a:prstDash val="solid"/>
                </a:ln>
                <a:solidFill>
                  <a:schemeClr val="bg1"/>
                </a:solidFill>
                <a:latin typeface="Times New Roman" pitchFamily="18" charset="0"/>
                <a:ea typeface="Times New Roman" pitchFamily="18" charset="0"/>
                <a:cs typeface="Times New Roman" pitchFamily="18" charset="0"/>
              </a:rPr>
              <a:t>юридические лица.</a:t>
            </a:r>
            <a:endParaRPr kumimoji="0" lang="ru-RU" sz="2800" i="1" u="none" strike="noStrike" normalizeH="0" baseline="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endParaRPr>
          </a:p>
          <a:p>
            <a:pPr lvl="0" indent="396875" algn="just" fontAlgn="base">
              <a:spcBef>
                <a:spcPct val="0"/>
              </a:spcBef>
              <a:spcAft>
                <a:spcPct val="0"/>
              </a:spcAft>
            </a:pPr>
            <a:endParaRPr lang="ru-RU" sz="2800" b="1" dirty="0" smtClean="0">
              <a:solidFill>
                <a:schemeClr val="bg1"/>
              </a:solidFill>
              <a:latin typeface="Times New Roman" pitchFamily="18" charset="0"/>
              <a:cs typeface="Times New Roman" pitchFamily="18" charset="0"/>
            </a:endParaRPr>
          </a:p>
          <a:p>
            <a:pPr lvl="0" indent="396875" algn="just" fontAlgn="base">
              <a:spcBef>
                <a:spcPct val="0"/>
              </a:spcBef>
              <a:spcAft>
                <a:spcPct val="0"/>
              </a:spcAft>
            </a:pPr>
            <a:r>
              <a:rPr lang="ru-RU" sz="2800" b="1" dirty="0" smtClean="0">
                <a:solidFill>
                  <a:schemeClr val="bg1"/>
                </a:solidFill>
                <a:latin typeface="Times New Roman" pitchFamily="18" charset="0"/>
                <a:cs typeface="Times New Roman" pitchFamily="18" charset="0"/>
              </a:rPr>
              <a:t>Применение мер ответственности за коррупционное правонарушение к юридическому лицу не освобождает от ответственности за данное коррупционное правонарушение виновное физическое лицо.</a:t>
            </a:r>
          </a:p>
          <a:p>
            <a:pPr lvl="0" indent="396875" algn="just" fontAlgn="base">
              <a:spcBef>
                <a:spcPct val="0"/>
              </a:spcBef>
              <a:spcAft>
                <a:spcPct val="0"/>
              </a:spcAft>
            </a:pPr>
            <a:endParaRPr lang="ru-RU" sz="2800" b="1" dirty="0" smtClean="0">
              <a:solidFill>
                <a:schemeClr val="bg1"/>
              </a:solidFill>
              <a:latin typeface="Times New Roman" pitchFamily="18" charset="0"/>
              <a:cs typeface="Times New Roman" pitchFamily="18" charset="0"/>
            </a:endParaRPr>
          </a:p>
          <a:p>
            <a:pPr lvl="0" indent="396875" algn="just" fontAlgn="base">
              <a:spcBef>
                <a:spcPct val="0"/>
              </a:spcBef>
              <a:spcAft>
                <a:spcPct val="0"/>
              </a:spcAft>
            </a:pPr>
            <a:r>
              <a:rPr lang="ru-RU" sz="2800" b="1" dirty="0" smtClean="0">
                <a:solidFill>
                  <a:schemeClr val="bg1"/>
                </a:solidFill>
                <a:latin typeface="Times New Roman" pitchFamily="18" charset="0"/>
                <a:cs typeface="Times New Roman" pitchFamily="18" charset="0"/>
              </a:rPr>
              <a:t>Привлечение к уголовной или иной ответственности за коррупционное правонарушение физического лица не освобождает от ответственности за данное коррупционное правонарушение юридическое лицо.</a:t>
            </a:r>
            <a:r>
              <a:rPr kumimoji="0" lang="ru-RU" sz="28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endParaRPr kumimoji="0" lang="ru-RU" sz="2800" b="1"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4294967295"/>
          </p:nvPr>
        </p:nvSpPr>
        <p:spPr>
          <a:xfrm>
            <a:off x="0" y="1524000"/>
            <a:ext cx="8229600" cy="4572000"/>
          </a:xfrm>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pPr>
              <a:buNone/>
            </a:pPr>
            <a:endParaRPr lang="ru-RU" dirty="0" smtClean="0"/>
          </a:p>
        </p:txBody>
      </p:sp>
      <p:pic>
        <p:nvPicPr>
          <p:cNvPr id="4" name="i-main-pic" descr="Картинка 1 из 122936">
            <a:hlinkClick r:id="rId2" tgtFrame="_blank"/>
          </p:cNvPr>
          <p:cNvPicPr/>
          <p:nvPr/>
        </p:nvPicPr>
        <p:blipFill>
          <a:blip r:embed="rId3" cstate="print"/>
          <a:srcRect/>
          <a:stretch>
            <a:fillRect/>
          </a:stretch>
        </p:blipFill>
        <p:spPr bwMode="auto">
          <a:xfrm>
            <a:off x="827584" y="404664"/>
            <a:ext cx="7500990" cy="4032448"/>
          </a:xfrm>
          <a:prstGeom prst="roundRect">
            <a:avLst/>
          </a:prstGeom>
          <a:solidFill>
            <a:schemeClr val="tx2"/>
          </a:solidFill>
          <a:ln w="76200">
            <a:solidFill>
              <a:schemeClr val="accent1">
                <a:lumMod val="75000"/>
              </a:schemeClr>
            </a:solidFill>
            <a:miter lim="800000"/>
            <a:headEnd/>
            <a:tailEnd/>
          </a:ln>
          <a:effectLst>
            <a:outerShdw blurRad="50800" dist="38100" dir="2700000" algn="tl" rotWithShape="0">
              <a:prstClr val="black">
                <a:alpha val="40000"/>
              </a:prstClr>
            </a:outerShdw>
          </a:effectLst>
        </p:spPr>
      </p:pic>
      <p:sp>
        <p:nvSpPr>
          <p:cNvPr id="5" name="Прямоугольник 4"/>
          <p:cNvSpPr/>
          <p:nvPr/>
        </p:nvSpPr>
        <p:spPr>
          <a:xfrm>
            <a:off x="6079" y="4581128"/>
            <a:ext cx="9144000" cy="2554545"/>
          </a:xfrm>
          <a:prstGeom prst="rect">
            <a:avLst/>
          </a:prstGeom>
        </p:spPr>
        <p:txBody>
          <a:bodyPr wrap="square">
            <a:spAutoFit/>
          </a:bodyPr>
          <a:lstStyle/>
          <a:p>
            <a:pPr algn="ctr"/>
            <a:r>
              <a:rPr lang="ru-RU" sz="3200" b="1" dirty="0" smtClean="0">
                <a:solidFill>
                  <a:schemeClr val="bg1"/>
                </a:solidFill>
                <a:latin typeface="Times New Roman" pitchFamily="18" charset="0"/>
                <a:cs typeface="Times New Roman" pitchFamily="18" charset="0"/>
              </a:rPr>
              <a:t>Коррупция – </a:t>
            </a:r>
          </a:p>
          <a:p>
            <a:pPr algn="ctr"/>
            <a:r>
              <a:rPr lang="ru-RU" sz="3200" b="1" dirty="0" smtClean="0">
                <a:solidFill>
                  <a:schemeClr val="bg1"/>
                </a:solidFill>
                <a:latin typeface="Times New Roman" pitchFamily="18" charset="0"/>
                <a:cs typeface="Times New Roman" pitchFamily="18" charset="0"/>
              </a:rPr>
              <a:t>(</a:t>
            </a:r>
            <a:r>
              <a:rPr lang="ru-RU" sz="3200" dirty="0" smtClean="0">
                <a:solidFill>
                  <a:schemeClr val="bg1"/>
                </a:solidFill>
                <a:latin typeface="Times New Roman" pitchFamily="18" charset="0"/>
                <a:cs typeface="Times New Roman" pitchFamily="18" charset="0"/>
              </a:rPr>
              <a:t>от лат. с</a:t>
            </a:r>
            <a:r>
              <a:rPr lang="en-US" sz="3200" dirty="0" err="1" smtClean="0">
                <a:solidFill>
                  <a:schemeClr val="bg1"/>
                </a:solidFill>
                <a:latin typeface="Times New Roman" pitchFamily="18" charset="0"/>
                <a:cs typeface="Times New Roman" pitchFamily="18" charset="0"/>
              </a:rPr>
              <a:t>orruptio</a:t>
            </a:r>
            <a:r>
              <a:rPr lang="ru-RU" sz="3200" dirty="0" smtClean="0">
                <a:solidFill>
                  <a:schemeClr val="bg1"/>
                </a:solidFill>
                <a:latin typeface="Times New Roman" pitchFamily="18" charset="0"/>
                <a:cs typeface="Times New Roman" pitchFamily="18" charset="0"/>
              </a:rPr>
              <a:t> – подкуп, порча</a:t>
            </a:r>
            <a:r>
              <a:rPr lang="ru-RU" sz="3200" b="1" dirty="0" smtClean="0">
                <a:solidFill>
                  <a:schemeClr val="bg1"/>
                </a:solidFill>
                <a:latin typeface="Times New Roman" pitchFamily="18" charset="0"/>
                <a:cs typeface="Times New Roman" pitchFamily="18" charset="0"/>
              </a:rPr>
              <a:t>) – </a:t>
            </a:r>
          </a:p>
          <a:p>
            <a:pPr algn="ctr"/>
            <a:r>
              <a:rPr lang="ru-RU" sz="3200" b="1" dirty="0" smtClean="0">
                <a:solidFill>
                  <a:schemeClr val="bg1"/>
                </a:solidFill>
                <a:latin typeface="Times New Roman" pitchFamily="18" charset="0"/>
                <a:cs typeface="Times New Roman" pitchFamily="18" charset="0"/>
              </a:rPr>
              <a:t>подкуп взятками, продажность должностных лиц и политиков</a:t>
            </a:r>
          </a:p>
          <a:p>
            <a:pPr algn="ctr"/>
            <a:endParaRPr lang="ru-RU" sz="3200" dirty="0">
              <a:solidFill>
                <a:srgbClr val="4F2E05"/>
              </a:solidFill>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0" y="473914"/>
            <a:ext cx="896448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96875" algn="just" defTabSz="914400" rtl="0" eaLnBrk="1" fontAlgn="base" latinLnBrk="0" hangingPunct="1">
              <a:lnSpc>
                <a:spcPct val="100000"/>
              </a:lnSpc>
              <a:spcBef>
                <a:spcPct val="0"/>
              </a:spcBef>
              <a:spcAft>
                <a:spcPct val="0"/>
              </a:spcAft>
              <a:buClrTx/>
              <a:buSzTx/>
              <a:buFontTx/>
              <a:buNone/>
              <a:tabLst/>
            </a:pPr>
            <a:r>
              <a:rPr kumimoji="0" lang="ru-RU" sz="2800" b="1" i="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Статья 19.28 </a:t>
            </a:r>
            <a:r>
              <a:rPr kumimoji="0" lang="ru-RU" sz="2800" b="1" i="0" u="none" strike="noStrike" normalizeH="0" baseline="0" dirty="0" err="1"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КоАП</a:t>
            </a:r>
            <a:r>
              <a:rPr kumimoji="0" lang="ru-RU" sz="2800" b="1" i="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 РФ устанавливает меры ответственности за незаконное вознаграждение от имени юридического лица, которое может выражаться в следующих формах: </a:t>
            </a:r>
          </a:p>
          <a:p>
            <a:pPr marL="0" marR="0" lvl="0" indent="396875" algn="just" defTabSz="914400" rtl="0" eaLnBrk="1" fontAlgn="base" latinLnBrk="0" hangingPunct="1">
              <a:lnSpc>
                <a:spcPct val="100000"/>
              </a:lnSpc>
              <a:spcBef>
                <a:spcPct val="0"/>
              </a:spcBef>
              <a:spcAft>
                <a:spcPct val="0"/>
              </a:spcAft>
              <a:buClrTx/>
              <a:buSzTx/>
              <a:buFontTx/>
              <a:buNone/>
              <a:tabLst/>
            </a:pPr>
            <a:endParaRPr kumimoji="0" lang="ru-RU" sz="2800" b="1" i="0" u="none" strike="noStrike" normalizeH="0" baseline="0" dirty="0" smtClean="0">
              <a:ln w="10541" cmpd="sng">
                <a:solidFill>
                  <a:schemeClr val="bg1"/>
                </a:solidFill>
                <a:prstDash val="solid"/>
              </a:ln>
              <a:solidFill>
                <a:schemeClr val="bg1"/>
              </a:solidFill>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800" i="1"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незаконные передача</a:t>
            </a:r>
            <a:r>
              <a:rPr kumimoji="0" lang="ru-RU" sz="2800" i="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 </a:t>
            </a:r>
            <a:r>
              <a:rPr kumimoji="0" lang="ru-RU" sz="2800" i="1"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предложение</a:t>
            </a:r>
            <a:r>
              <a:rPr kumimoji="0" lang="ru-RU" sz="2800" i="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 или </a:t>
            </a:r>
            <a:r>
              <a:rPr kumimoji="0" lang="ru-RU" sz="2800" i="1"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обещание</a:t>
            </a:r>
            <a:r>
              <a:rPr kumimoji="0" lang="ru-RU" sz="2800" i="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 от имени или в интересах юридического лица должностному лицу, лицу, выполняющему управленческие функции в коммерческой или иной организации, иностранному должностному лицу либо должностному лицу публичной международной организации </a:t>
            </a:r>
            <a:r>
              <a:rPr kumimoji="0" lang="ru-RU" sz="2800" i="1"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денег, ценных бумаг, иного имущества, </a:t>
            </a:r>
            <a:endParaRPr kumimoji="0" lang="ru-RU" sz="2800" i="0" u="none" strike="noStrike" normalizeH="0" baseline="0" dirty="0" smtClean="0">
              <a:ln w="10541" cmpd="sng">
                <a:solidFill>
                  <a:schemeClr val="bg1"/>
                </a:solidFill>
                <a:prstDash val="solid"/>
              </a:ln>
              <a:solidFill>
                <a:schemeClr val="bg1"/>
              </a:solidFill>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0" y="692401"/>
            <a:ext cx="9144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ru-RU" sz="2800" b="1" i="1"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оказание ему услуг имущественного характера,</a:t>
            </a:r>
          </a:p>
          <a:p>
            <a:pPr marL="0" marR="0" lvl="0" indent="0" algn="just" defTabSz="914400" rtl="0" eaLnBrk="1" fontAlgn="base" latinLnBrk="0" hangingPunct="1">
              <a:lnSpc>
                <a:spcPct val="100000"/>
              </a:lnSpc>
              <a:spcBef>
                <a:spcPct val="0"/>
              </a:spcBef>
              <a:spcAft>
                <a:spcPct val="0"/>
              </a:spcAft>
              <a:buClrTx/>
              <a:buSzTx/>
              <a:tabLst/>
            </a:pPr>
            <a:r>
              <a:rPr kumimoji="0" lang="ru-RU" sz="2800" b="1" i="1"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  </a:t>
            </a:r>
            <a:endParaRPr kumimoji="0" lang="ru-RU" sz="2800" b="1" i="1" u="none" strike="noStrike" normalizeH="0" baseline="0" dirty="0" smtClean="0">
              <a:ln w="10541" cmpd="sng">
                <a:solidFill>
                  <a:schemeClr val="bg1"/>
                </a:solidFill>
                <a:prstDash val="solid"/>
              </a:ln>
              <a:solidFill>
                <a:schemeClr val="bg1"/>
              </a:solidFill>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800" b="1" i="1"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предоставление имущественных прав</a:t>
            </a:r>
          </a:p>
          <a:p>
            <a:pPr marL="0" marR="0" lvl="0" indent="0" algn="just" defTabSz="914400" rtl="0" eaLnBrk="0" fontAlgn="base" latinLnBrk="0" hangingPunct="0">
              <a:lnSpc>
                <a:spcPct val="100000"/>
              </a:lnSpc>
              <a:spcBef>
                <a:spcPct val="0"/>
              </a:spcBef>
              <a:spcAft>
                <a:spcPct val="0"/>
              </a:spcAft>
              <a:buClrTx/>
              <a:buSzTx/>
              <a:tabLst/>
            </a:pPr>
            <a:r>
              <a:rPr kumimoji="0" lang="ru-RU" sz="2800" b="1" i="1"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 </a:t>
            </a:r>
            <a:endParaRPr kumimoji="0" lang="ru-RU" sz="2800" b="1" i="1" u="none" strike="noStrike" normalizeH="0" baseline="0" dirty="0" smtClean="0">
              <a:ln w="10541" cmpd="sng">
                <a:solidFill>
                  <a:schemeClr val="bg1"/>
                </a:solidFill>
                <a:prstDash val="solid"/>
              </a:ln>
              <a:solidFill>
                <a:schemeClr val="bg1"/>
              </a:solidFill>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1"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за совершение в интересах данного юридического лица должностным лицом, лицом, выполняющим управленческие функции в коммерческой или иной организации, иностранным должностным лицом либо должностным лицом публичной международной организации действия (бездействие), </a:t>
            </a:r>
            <a:r>
              <a:rPr kumimoji="0" lang="ru-RU" sz="2800" b="1" i="1"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связанного с занимаемым ими служебным положением </a:t>
            </a:r>
            <a:endParaRPr kumimoji="0" lang="ru-RU" sz="2800" b="1" i="1" u="none" strike="noStrike" normalizeH="0" baseline="0" dirty="0" smtClean="0">
              <a:ln w="10541" cmpd="sng">
                <a:solidFill>
                  <a:schemeClr val="bg1"/>
                </a:solidFill>
                <a:prstDash val="solid"/>
              </a:ln>
              <a:solidFill>
                <a:schemeClr val="bg1"/>
              </a:solidFill>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0" y="421667"/>
            <a:ext cx="914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ru-RU" sz="200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Наказание за совершение этого правонарушения  предусмотрено в виде </a:t>
            </a:r>
            <a:r>
              <a:rPr kumimoji="0" lang="ru-RU" sz="2000"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административного штрафа </a:t>
            </a:r>
            <a:r>
              <a:rPr kumimoji="0" lang="ru-RU" sz="200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в размере </a:t>
            </a:r>
            <a:r>
              <a:rPr kumimoji="0" lang="ru-RU" sz="2000" i="1"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до 3-кратной суммы </a:t>
            </a:r>
            <a:r>
              <a:rPr kumimoji="0" lang="ru-RU" sz="200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денежных средств, стоимости ценных бумаг, иного имущества, услуг имущественного характера, иных имущественных прав, незаконно переданных или оказанных либо обещанных или предложенных от имени юридического лица, но </a:t>
            </a:r>
            <a:r>
              <a:rPr kumimoji="0" lang="ru-RU" sz="2000" i="1"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не менее 1 млн.рублей </a:t>
            </a:r>
            <a:r>
              <a:rPr kumimoji="0" lang="ru-RU" sz="200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с </a:t>
            </a:r>
            <a:r>
              <a:rPr kumimoji="0" lang="ru-RU" sz="2000" i="1"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конфискацией</a:t>
            </a:r>
            <a:r>
              <a:rPr kumimoji="0" lang="ru-RU" sz="200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 денег, ценных бумаг, иного имущества или стоимости услуг имущественного характера, иных имущественных прав.</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000" u="none" strike="noStrike" normalizeH="0" baseline="0" dirty="0" smtClean="0">
              <a:ln w="10541" cmpd="sng">
                <a:solidFill>
                  <a:schemeClr val="bg1"/>
                </a:solidFill>
                <a:prstDash val="solid"/>
              </a:ln>
              <a:solidFill>
                <a:schemeClr val="bg1"/>
              </a:solidFill>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     За совершение правонарушения, предусмотренного ч.2 или ч.3 указанной статьи (те же действия, но совершенные в </a:t>
            </a:r>
            <a:r>
              <a:rPr kumimoji="0" lang="ru-RU" sz="2000" i="1"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крупном (свыше 1 млн.рублей</a:t>
            </a:r>
            <a:r>
              <a:rPr kumimoji="0" lang="ru-RU" sz="200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 </a:t>
            </a:r>
            <a:r>
              <a:rPr kumimoji="0" lang="ru-RU" sz="2000" i="1"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и особо крупном (свыше 20 млн.рублей) </a:t>
            </a:r>
            <a:r>
              <a:rPr kumimoji="0" lang="ru-RU" sz="200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размере) предусмотрена более строгая ответственность:</a:t>
            </a:r>
            <a:endParaRPr kumimoji="0" lang="ru-RU" sz="2000" u="none" strike="noStrike" normalizeH="0" baseline="0" dirty="0" smtClean="0">
              <a:ln w="10541" cmpd="sng">
                <a:solidFill>
                  <a:schemeClr val="bg1"/>
                </a:solidFill>
                <a:prstDash val="solid"/>
              </a:ln>
              <a:solidFill>
                <a:schemeClr val="bg1"/>
              </a:solidFill>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Ч.2 – административный штраф в размере до 30-кратной суммы денежных средств…, но </a:t>
            </a:r>
            <a:r>
              <a:rPr kumimoji="0" lang="ru-RU" sz="2000" i="1"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не менее 20 млн.рублей </a:t>
            </a:r>
            <a:r>
              <a:rPr kumimoji="0" lang="ru-RU" sz="200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с конфискацией</a:t>
            </a:r>
            <a:endParaRPr kumimoji="0" lang="ru-RU" sz="2000" u="none" strike="noStrike" normalizeH="0" baseline="0" dirty="0" smtClean="0">
              <a:ln w="10541" cmpd="sng">
                <a:solidFill>
                  <a:schemeClr val="bg1"/>
                </a:solidFill>
                <a:prstDash val="solid"/>
              </a:ln>
              <a:solidFill>
                <a:schemeClr val="bg1"/>
              </a:solidFill>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Ч.3 – административный штраф в размере до 100-кратной суммы денежных средств…, но </a:t>
            </a:r>
            <a:r>
              <a:rPr kumimoji="0" lang="ru-RU" sz="2000" i="1"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не менее 100 млн.рублей </a:t>
            </a:r>
            <a:r>
              <a:rPr kumimoji="0" lang="ru-RU" sz="200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с конфискацией</a:t>
            </a:r>
            <a:endParaRPr kumimoji="0" lang="ru-RU" sz="2000" u="none" strike="noStrike" normalizeH="0" baseline="0" dirty="0" smtClean="0">
              <a:ln w="10541" cmpd="sng">
                <a:solidFill>
                  <a:schemeClr val="bg1"/>
                </a:solidFill>
                <a:prstDash val="solid"/>
              </a:ln>
              <a:solidFill>
                <a:schemeClr val="bg1"/>
              </a:solidFill>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ChangeArrowheads="1"/>
          </p:cNvSpPr>
          <p:nvPr/>
        </p:nvSpPr>
        <p:spPr bwMode="auto">
          <a:xfrm>
            <a:off x="0" y="130267"/>
            <a:ext cx="9144000" cy="66479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Незаконное привлечение к трудовой</a:t>
            </a:r>
            <a:endParaRPr kumimoji="0" lang="ru-RU" sz="2000" b="1" u="none" strike="noStrike" normalizeH="0" baseline="0" dirty="0" smtClean="0">
              <a:ln w="10541" cmpd="sng">
                <a:solidFill>
                  <a:schemeClr val="bg1"/>
                </a:solidFill>
                <a:prstDash val="solid"/>
              </a:ln>
              <a:solidFill>
                <a:schemeClr val="bg1"/>
              </a:solidFill>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 деятельности бывшего государственного (муниципального) </a:t>
            </a:r>
            <a:endParaRPr kumimoji="0" lang="ru-RU" sz="2000" b="1" u="none" strike="noStrike" normalizeH="0" baseline="0" dirty="0" smtClean="0">
              <a:ln w="10541" cmpd="sng">
                <a:solidFill>
                  <a:schemeClr val="bg1"/>
                </a:solidFill>
                <a:prstDash val="solid"/>
              </a:ln>
              <a:solidFill>
                <a:schemeClr val="bg1"/>
              </a:solidFill>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служащего (ст.19.29 </a:t>
            </a:r>
            <a:r>
              <a:rPr kumimoji="0" lang="ru-RU" sz="2000" b="1" u="none" strike="noStrike" normalizeH="0" baseline="0" dirty="0" err="1"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КоАП</a:t>
            </a:r>
            <a:r>
              <a:rPr kumimoji="0" lang="ru-RU" sz="2000" b="1"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 РФ)</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2000" b="1"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endParaRPr>
          </a:p>
          <a:p>
            <a:pPr algn="just"/>
            <a:r>
              <a:rPr lang="ru-RU" sz="2000" dirty="0" smtClean="0">
                <a:ln w="10541" cmpd="sng">
                  <a:solidFill>
                    <a:schemeClr val="bg1"/>
                  </a:solidFill>
                  <a:prstDash val="solid"/>
                </a:ln>
                <a:solidFill>
                  <a:schemeClr val="bg1"/>
                </a:solidFill>
                <a:latin typeface="Times New Roman" pitchFamily="18" charset="0"/>
                <a:cs typeface="Times New Roman" pitchFamily="18" charset="0"/>
              </a:rPr>
              <a:t>Наказание в виде наложения административного штрафа:</a:t>
            </a:r>
          </a:p>
          <a:p>
            <a:pPr algn="just"/>
            <a:r>
              <a:rPr lang="ru-RU" sz="2000" dirty="0" smtClean="0">
                <a:ln w="10541" cmpd="sng">
                  <a:solidFill>
                    <a:schemeClr val="bg1"/>
                  </a:solidFill>
                  <a:prstDash val="solid"/>
                </a:ln>
                <a:solidFill>
                  <a:schemeClr val="bg1"/>
                </a:solidFill>
                <a:latin typeface="Times New Roman" pitchFamily="18" charset="0"/>
                <a:cs typeface="Times New Roman" pitchFamily="18" charset="0"/>
              </a:rPr>
              <a:t>на граждан – в размере от 2 000 до 4 000 рублей,</a:t>
            </a:r>
          </a:p>
          <a:p>
            <a:pPr algn="just"/>
            <a:r>
              <a:rPr lang="ru-RU" sz="2000" dirty="0" smtClean="0">
                <a:ln w="10541" cmpd="sng">
                  <a:solidFill>
                    <a:schemeClr val="bg1"/>
                  </a:solidFill>
                  <a:prstDash val="solid"/>
                </a:ln>
                <a:solidFill>
                  <a:schemeClr val="bg1"/>
                </a:solidFill>
                <a:latin typeface="Times New Roman" pitchFamily="18" charset="0"/>
                <a:cs typeface="Times New Roman" pitchFamily="18" charset="0"/>
              </a:rPr>
              <a:t>на должностных лиц – от 20 000 рублей до 50 000 рублей,</a:t>
            </a:r>
          </a:p>
          <a:p>
            <a:pPr algn="just"/>
            <a:r>
              <a:rPr lang="ru-RU" sz="2000" dirty="0" smtClean="0">
                <a:ln w="10541" cmpd="sng">
                  <a:solidFill>
                    <a:schemeClr val="bg1"/>
                  </a:solidFill>
                  <a:prstDash val="solid"/>
                </a:ln>
                <a:solidFill>
                  <a:schemeClr val="bg1"/>
                </a:solidFill>
                <a:latin typeface="Times New Roman" pitchFamily="18" charset="0"/>
                <a:cs typeface="Times New Roman" pitchFamily="18" charset="0"/>
              </a:rPr>
              <a:t>на юридических лиц – от 100 000 рублей до 500 000 рублей.</a:t>
            </a:r>
          </a:p>
          <a:p>
            <a:pPr algn="just"/>
            <a:endParaRPr lang="ru-RU" sz="2000" b="1" dirty="0" smtClean="0">
              <a:ln w="10541" cmpd="sng">
                <a:solidFill>
                  <a:schemeClr val="bg1"/>
                </a:solidFill>
                <a:prstDash val="solid"/>
              </a:ln>
              <a:solidFill>
                <a:schemeClr val="bg1"/>
              </a:solidFill>
              <a:latin typeface="Times New Roman" pitchFamily="18" charset="0"/>
              <a:cs typeface="Times New Roman" pitchFamily="18" charset="0"/>
            </a:endParaRPr>
          </a:p>
          <a:p>
            <a:pPr algn="ctr"/>
            <a:r>
              <a:rPr lang="ru-RU" sz="2000" b="1" dirty="0" smtClean="0">
                <a:ln w="10541" cmpd="sng">
                  <a:solidFill>
                    <a:schemeClr val="bg1"/>
                  </a:solidFill>
                  <a:prstDash val="solid"/>
                </a:ln>
                <a:solidFill>
                  <a:schemeClr val="bg1"/>
                </a:solidFill>
                <a:latin typeface="Times New Roman" pitchFamily="18" charset="0"/>
                <a:cs typeface="Times New Roman" pitchFamily="18" charset="0"/>
              </a:rPr>
              <a:t>Нецелевое использование бюджетных средств и </a:t>
            </a:r>
          </a:p>
          <a:p>
            <a:pPr algn="ctr"/>
            <a:r>
              <a:rPr lang="ru-RU" sz="2000" b="1" dirty="0" smtClean="0">
                <a:ln w="10541" cmpd="sng">
                  <a:solidFill>
                    <a:schemeClr val="bg1"/>
                  </a:solidFill>
                  <a:prstDash val="solid"/>
                </a:ln>
                <a:solidFill>
                  <a:schemeClr val="bg1"/>
                </a:solidFill>
                <a:latin typeface="Times New Roman" pitchFamily="18" charset="0"/>
                <a:cs typeface="Times New Roman" pitchFamily="18" charset="0"/>
              </a:rPr>
              <a:t>средств государственных внебюджетных фондов (ст.15.14 </a:t>
            </a:r>
            <a:r>
              <a:rPr lang="ru-RU" sz="2000" b="1" dirty="0" err="1" smtClean="0">
                <a:ln w="10541" cmpd="sng">
                  <a:solidFill>
                    <a:schemeClr val="bg1"/>
                  </a:solidFill>
                  <a:prstDash val="solid"/>
                </a:ln>
                <a:solidFill>
                  <a:schemeClr val="bg1"/>
                </a:solidFill>
                <a:latin typeface="Times New Roman" pitchFamily="18" charset="0"/>
                <a:cs typeface="Times New Roman" pitchFamily="18" charset="0"/>
              </a:rPr>
              <a:t>КоАП</a:t>
            </a:r>
            <a:r>
              <a:rPr lang="ru-RU" sz="2000" b="1" dirty="0" smtClean="0">
                <a:ln w="10541" cmpd="sng">
                  <a:solidFill>
                    <a:schemeClr val="bg1"/>
                  </a:solidFill>
                  <a:prstDash val="solid"/>
                </a:ln>
                <a:solidFill>
                  <a:schemeClr val="bg1"/>
                </a:solidFill>
                <a:latin typeface="Times New Roman" pitchFamily="18" charset="0"/>
                <a:cs typeface="Times New Roman" pitchFamily="18" charset="0"/>
              </a:rPr>
              <a:t> РФ)</a:t>
            </a:r>
          </a:p>
          <a:p>
            <a:pPr algn="ctr"/>
            <a:endParaRPr lang="ru-RU" sz="2000" b="1" dirty="0" smtClean="0">
              <a:ln w="10541" cmpd="sng">
                <a:solidFill>
                  <a:schemeClr val="bg1"/>
                </a:solidFill>
                <a:prstDash val="solid"/>
              </a:ln>
              <a:solidFill>
                <a:schemeClr val="bg1"/>
              </a:solidFill>
              <a:latin typeface="Times New Roman" pitchFamily="18" charset="0"/>
              <a:cs typeface="Times New Roman" pitchFamily="18" charset="0"/>
            </a:endParaRPr>
          </a:p>
          <a:p>
            <a:pPr algn="just"/>
            <a:r>
              <a:rPr lang="ru-RU" sz="2000" dirty="0" smtClean="0">
                <a:ln w="10541" cmpd="sng">
                  <a:solidFill>
                    <a:schemeClr val="bg1"/>
                  </a:solidFill>
                  <a:prstDash val="solid"/>
                </a:ln>
                <a:solidFill>
                  <a:schemeClr val="bg1"/>
                </a:solidFill>
                <a:latin typeface="Times New Roman" pitchFamily="18" charset="0"/>
                <a:cs typeface="Times New Roman" pitchFamily="18" charset="0"/>
              </a:rPr>
              <a:t>влечет наложение административного штрафа</a:t>
            </a:r>
          </a:p>
          <a:p>
            <a:pPr algn="just"/>
            <a:r>
              <a:rPr lang="ru-RU" sz="2000" dirty="0" smtClean="0">
                <a:ln w="10541" cmpd="sng">
                  <a:solidFill>
                    <a:schemeClr val="bg1"/>
                  </a:solidFill>
                  <a:prstDash val="solid"/>
                </a:ln>
                <a:solidFill>
                  <a:schemeClr val="bg1"/>
                </a:solidFill>
                <a:latin typeface="Times New Roman" pitchFamily="18" charset="0"/>
                <a:cs typeface="Times New Roman" pitchFamily="18" charset="0"/>
              </a:rPr>
              <a:t>на должностных лиц в размере от 20 000 до 50 000 рублей или дисквалификацию на срок от одного года до трех лет; </a:t>
            </a:r>
          </a:p>
          <a:p>
            <a:pPr algn="just"/>
            <a:r>
              <a:rPr lang="ru-RU" sz="2000" dirty="0" smtClean="0">
                <a:ln w="10541" cmpd="sng">
                  <a:solidFill>
                    <a:schemeClr val="bg1"/>
                  </a:solidFill>
                  <a:prstDash val="solid"/>
                </a:ln>
                <a:solidFill>
                  <a:schemeClr val="bg1"/>
                </a:solidFill>
                <a:latin typeface="Times New Roman" pitchFamily="18" charset="0"/>
                <a:cs typeface="Times New Roman" pitchFamily="18" charset="0"/>
              </a:rPr>
              <a:t>на юридических лиц - от 5 до 25 процентов суммы средств, полученных из бюджета бюджетной системы Российской Федерации, использованных не по целевому назначению.</a:t>
            </a:r>
          </a:p>
          <a:p>
            <a:endParaRPr lang="ru-RU" sz="2000" b="1" dirty="0" smtClean="0">
              <a:solidFill>
                <a:schemeClr val="bg1"/>
              </a:solidFill>
              <a:latin typeface="Times New Roman" pitchFamily="18" charset="0"/>
              <a:cs typeface="Times New Roman" pitchFamily="18" charset="0"/>
            </a:endParaRPr>
          </a:p>
          <a:p>
            <a:endParaRPr lang="ru-RU" sz="1400" b="1" dirty="0" smtClean="0">
              <a:solidFill>
                <a:schemeClr val="bg1"/>
              </a:solidFill>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1" i="1"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8640"/>
            <a:ext cx="9144000" cy="6217087"/>
          </a:xfrm>
          <a:prstGeom prst="rect">
            <a:avLst/>
          </a:prstGeom>
        </p:spPr>
        <p:txBody>
          <a:bodyPr wrap="square">
            <a:spAutoFit/>
          </a:bodyPr>
          <a:lstStyle/>
          <a:p>
            <a:pPr algn="just"/>
            <a:endParaRPr lang="ru-RU" dirty="0" smtClean="0">
              <a:solidFill>
                <a:schemeClr val="bg1"/>
              </a:solidFill>
              <a:latin typeface="Times New Roman" pitchFamily="18" charset="0"/>
              <a:cs typeface="Times New Roman" pitchFamily="18" charset="0"/>
            </a:endParaRPr>
          </a:p>
          <a:p>
            <a:pPr lvl="0" algn="ctr" fontAlgn="base">
              <a:spcBef>
                <a:spcPct val="0"/>
              </a:spcBef>
              <a:spcAft>
                <a:spcPct val="0"/>
              </a:spcAft>
            </a:pPr>
            <a:r>
              <a:rPr lang="ru-RU" sz="2000" b="1"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Нарушение права на образование и  предусмотренных </a:t>
            </a:r>
          </a:p>
          <a:p>
            <a:pPr lvl="0" algn="ctr" eaLnBrk="0" fontAlgn="base" hangingPunct="0">
              <a:spcBef>
                <a:spcPct val="0"/>
              </a:spcBef>
              <a:spcAft>
                <a:spcPct val="0"/>
              </a:spcAft>
            </a:pPr>
            <a:r>
              <a:rPr lang="ru-RU" sz="2000" b="1"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законодательством  об образовании </a:t>
            </a:r>
          </a:p>
          <a:p>
            <a:pPr lvl="0" algn="ctr" eaLnBrk="0" fontAlgn="base" hangingPunct="0">
              <a:spcBef>
                <a:spcPct val="0"/>
              </a:spcBef>
              <a:spcAft>
                <a:spcPct val="0"/>
              </a:spcAft>
            </a:pPr>
            <a:r>
              <a:rPr lang="ru-RU" sz="2000" b="1"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 прав и свобод  обучающихся  </a:t>
            </a:r>
          </a:p>
          <a:p>
            <a:pPr lvl="0" algn="ctr" eaLnBrk="0" fontAlgn="base" hangingPunct="0">
              <a:spcBef>
                <a:spcPct val="0"/>
              </a:spcBef>
              <a:spcAft>
                <a:spcPct val="0"/>
              </a:spcAft>
            </a:pPr>
            <a:r>
              <a:rPr lang="ru-RU" sz="2000" b="1"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образовательных организаций (ст. 5.57 </a:t>
            </a:r>
            <a:r>
              <a:rPr lang="ru-RU" sz="2000" b="1" dirty="0" err="1"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КоАП</a:t>
            </a:r>
            <a:r>
              <a:rPr lang="ru-RU" sz="2000" b="1"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 РФ) </a:t>
            </a:r>
          </a:p>
          <a:p>
            <a:pPr lvl="0" algn="ctr" eaLnBrk="0" fontAlgn="base" hangingPunct="0">
              <a:spcBef>
                <a:spcPct val="0"/>
              </a:spcBef>
              <a:spcAft>
                <a:spcPct val="0"/>
              </a:spcAft>
            </a:pPr>
            <a:endParaRPr lang="ru-RU"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a:p>
            <a:pPr lvl="0" algn="just" eaLnBrk="0" fontAlgn="base" hangingPunct="0">
              <a:spcBef>
                <a:spcPct val="0"/>
              </a:spcBef>
              <a:spcAft>
                <a:spcPct val="0"/>
              </a:spcAft>
            </a:pPr>
            <a:r>
              <a:rPr lang="ru-RU" sz="2000" dirty="0" smtClean="0">
                <a:solidFill>
                  <a:schemeClr val="bg1"/>
                </a:solidFill>
                <a:latin typeface="Times New Roman" pitchFamily="18" charset="0"/>
                <a:cs typeface="Times New Roman" pitchFamily="18" charset="0"/>
              </a:rPr>
              <a:t>1. Нарушение или незаконное ограничение права на образование, выразившиеся в нарушении или ограничении права на получение общедоступного и бесплатного образования, а равно незаконные отказ в приеме в образовательную организацию либо отчисление (исключение) из образовательной организации -</a:t>
            </a:r>
          </a:p>
          <a:p>
            <a:pPr algn="just"/>
            <a:r>
              <a:rPr lang="ru-RU" sz="2000" dirty="0" smtClean="0">
                <a:solidFill>
                  <a:schemeClr val="bg1"/>
                </a:solidFill>
                <a:latin typeface="Times New Roman" pitchFamily="18" charset="0"/>
                <a:cs typeface="Times New Roman" pitchFamily="18" charset="0"/>
              </a:rPr>
              <a:t>влечет наложение административного штрафа </a:t>
            </a:r>
          </a:p>
          <a:p>
            <a:pPr algn="just"/>
            <a:r>
              <a:rPr lang="ru-RU" sz="2000" b="1" dirty="0" smtClean="0">
                <a:solidFill>
                  <a:schemeClr val="bg1"/>
                </a:solidFill>
                <a:latin typeface="Times New Roman" pitchFamily="18" charset="0"/>
                <a:cs typeface="Times New Roman" pitchFamily="18" charset="0"/>
              </a:rPr>
              <a:t>     на должностных лиц</a:t>
            </a:r>
            <a:r>
              <a:rPr lang="ru-RU" sz="2000" dirty="0" smtClean="0">
                <a:solidFill>
                  <a:schemeClr val="bg1"/>
                </a:solidFill>
                <a:latin typeface="Times New Roman" pitchFamily="18" charset="0"/>
                <a:cs typeface="Times New Roman" pitchFamily="18" charset="0"/>
              </a:rPr>
              <a:t> в размере от 30 000 до 50 000 рублей; </a:t>
            </a:r>
          </a:p>
          <a:p>
            <a:pPr algn="just"/>
            <a:r>
              <a:rPr lang="ru-RU" sz="2000" b="1" dirty="0" smtClean="0">
                <a:solidFill>
                  <a:schemeClr val="bg1"/>
                </a:solidFill>
                <a:latin typeface="Times New Roman" pitchFamily="18" charset="0"/>
                <a:cs typeface="Times New Roman" pitchFamily="18" charset="0"/>
              </a:rPr>
              <a:t>     на юридических лиц</a:t>
            </a:r>
            <a:r>
              <a:rPr lang="ru-RU" sz="2000" dirty="0" smtClean="0">
                <a:solidFill>
                  <a:schemeClr val="bg1"/>
                </a:solidFill>
                <a:latin typeface="Times New Roman" pitchFamily="18" charset="0"/>
                <a:cs typeface="Times New Roman" pitchFamily="18" charset="0"/>
              </a:rPr>
              <a:t> - от 100 000 до 200 000 рублей.</a:t>
            </a:r>
          </a:p>
          <a:p>
            <a:pPr algn="just"/>
            <a:endParaRPr lang="ru-RU" sz="2000" dirty="0" smtClean="0">
              <a:solidFill>
                <a:schemeClr val="bg1"/>
              </a:solidFill>
              <a:latin typeface="Times New Roman" pitchFamily="18" charset="0"/>
              <a:cs typeface="Times New Roman" pitchFamily="18" charset="0"/>
            </a:endParaRPr>
          </a:p>
          <a:p>
            <a:pPr algn="just"/>
            <a:r>
              <a:rPr lang="ru-RU" sz="2000" dirty="0" smtClean="0">
                <a:solidFill>
                  <a:schemeClr val="bg1"/>
                </a:solidFill>
                <a:latin typeface="Times New Roman" pitchFamily="18" charset="0"/>
                <a:cs typeface="Times New Roman" pitchFamily="18" charset="0"/>
              </a:rPr>
              <a:t>2. Нарушение или незаконное ограничение предусмотренных законодательством об образовании прав и свобод обучающихся образовательных организаций либо нарушение установленного порядка реализации указанных прав и свобод -</a:t>
            </a:r>
          </a:p>
          <a:p>
            <a:pPr algn="just"/>
            <a:r>
              <a:rPr lang="ru-RU" sz="2000" dirty="0" smtClean="0">
                <a:solidFill>
                  <a:schemeClr val="bg1"/>
                </a:solidFill>
                <a:latin typeface="Times New Roman" pitchFamily="18" charset="0"/>
                <a:cs typeface="Times New Roman" pitchFamily="18" charset="0"/>
              </a:rPr>
              <a:t>влечет наложение административного штрафа </a:t>
            </a:r>
          </a:p>
          <a:p>
            <a:pPr algn="just"/>
            <a:r>
              <a:rPr lang="ru-RU" sz="2000" b="1" dirty="0" smtClean="0">
                <a:solidFill>
                  <a:schemeClr val="bg1"/>
                </a:solidFill>
                <a:latin typeface="Times New Roman" pitchFamily="18" charset="0"/>
                <a:cs typeface="Times New Roman" pitchFamily="18" charset="0"/>
              </a:rPr>
              <a:t>     на должностных лиц</a:t>
            </a:r>
            <a:r>
              <a:rPr lang="ru-RU" sz="2000" dirty="0" smtClean="0">
                <a:solidFill>
                  <a:schemeClr val="bg1"/>
                </a:solidFill>
                <a:latin typeface="Times New Roman" pitchFamily="18" charset="0"/>
                <a:cs typeface="Times New Roman" pitchFamily="18" charset="0"/>
              </a:rPr>
              <a:t> в размере от 10 000 до 30 000 рублей; </a:t>
            </a:r>
          </a:p>
          <a:p>
            <a:pPr algn="just"/>
            <a:r>
              <a:rPr lang="ru-RU" sz="2000" b="1" dirty="0" smtClean="0">
                <a:solidFill>
                  <a:schemeClr val="bg1"/>
                </a:solidFill>
                <a:latin typeface="Times New Roman" pitchFamily="18" charset="0"/>
                <a:cs typeface="Times New Roman" pitchFamily="18" charset="0"/>
              </a:rPr>
              <a:t>     на юридических лиц</a:t>
            </a:r>
            <a:r>
              <a:rPr lang="ru-RU" sz="2000" dirty="0" smtClean="0">
                <a:solidFill>
                  <a:schemeClr val="bg1"/>
                </a:solidFill>
                <a:latin typeface="Times New Roman" pitchFamily="18" charset="0"/>
                <a:cs typeface="Times New Roman" pitchFamily="18" charset="0"/>
              </a:rPr>
              <a:t> - от 50 000 до 100 000 рублей.</a:t>
            </a:r>
          </a:p>
        </p:txBody>
      </p:sp>
    </p:spTree>
  </p:cSld>
  <p:clrMapOvr>
    <a:masterClrMapping/>
  </p:clrMapOvr>
  <p:transition spd="slow">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48680"/>
            <a:ext cx="9144000" cy="5878532"/>
          </a:xfrm>
          <a:prstGeom prst="rect">
            <a:avLst/>
          </a:prstGeom>
        </p:spPr>
        <p:txBody>
          <a:bodyPr wrap="square">
            <a:spAutoFit/>
          </a:bodyPr>
          <a:lstStyle/>
          <a:p>
            <a:pPr lvl="0" indent="346075" algn="ctr" fontAlgn="base">
              <a:spcBef>
                <a:spcPct val="0"/>
              </a:spcBef>
              <a:spcAft>
                <a:spcPct val="0"/>
              </a:spcAft>
            </a:pPr>
            <a:r>
              <a:rPr lang="ru-RU" sz="2000" b="1"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Нарушение требований к ведению образовательной</a:t>
            </a:r>
          </a:p>
          <a:p>
            <a:pPr lvl="0" indent="346075" algn="ctr" eaLnBrk="0" fontAlgn="base" hangingPunct="0">
              <a:spcBef>
                <a:spcPct val="0"/>
              </a:spcBef>
              <a:spcAft>
                <a:spcPct val="0"/>
              </a:spcAft>
            </a:pPr>
            <a:r>
              <a:rPr lang="ru-RU" sz="2000" b="1"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 деятельности и организации образовательного процесса </a:t>
            </a:r>
          </a:p>
          <a:p>
            <a:pPr lvl="0" indent="346075" algn="ctr" eaLnBrk="0" fontAlgn="base" hangingPunct="0">
              <a:spcBef>
                <a:spcPct val="0"/>
              </a:spcBef>
              <a:spcAft>
                <a:spcPct val="0"/>
              </a:spcAft>
            </a:pPr>
            <a:r>
              <a:rPr lang="ru-RU" sz="2000" b="1"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(ст.19.30 </a:t>
            </a:r>
            <a:r>
              <a:rPr lang="ru-RU" sz="2000" b="1" dirty="0" err="1"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КоАП</a:t>
            </a:r>
            <a:r>
              <a:rPr lang="ru-RU" sz="2000" b="1"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 РФ)</a:t>
            </a:r>
          </a:p>
          <a:p>
            <a:pPr lvl="0" indent="346075" algn="just" eaLnBrk="0" fontAlgn="base" hangingPunct="0">
              <a:spcBef>
                <a:spcPct val="0"/>
              </a:spcBef>
              <a:spcAft>
                <a:spcPct val="0"/>
              </a:spcAft>
            </a:pPr>
            <a:endPar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endParaRPr>
          </a:p>
          <a:p>
            <a:pPr lvl="0" indent="346075" algn="just" eaLnBrk="0" fontAlgn="base" hangingPunct="0">
              <a:spcBef>
                <a:spcPct val="0"/>
              </a:spcBef>
              <a:spcAft>
                <a:spcPct val="0"/>
              </a:spcAft>
            </a:pPr>
            <a:r>
              <a:rPr lang="ru-RU" sz="2000" dirty="0" smtClean="0">
                <a:solidFill>
                  <a:schemeClr val="bg1"/>
                </a:solidFill>
                <a:latin typeface="Times New Roman" pitchFamily="18" charset="0"/>
                <a:ea typeface="Times New Roman" pitchFamily="18" charset="0"/>
                <a:cs typeface="Times New Roman" pitchFamily="18" charset="0"/>
              </a:rPr>
              <a:t>1. Нарушение установленных законодательством об образовании требований к ведению образовательной деятельности, выразившееся в ведении образовательной деятельности представительствами образовательных организаций или нарушении правил оказания платных образовательных услуг, -</a:t>
            </a:r>
          </a:p>
          <a:p>
            <a:pPr lvl="0" indent="346075" algn="just" eaLnBrk="0" fontAlgn="base" hangingPunct="0">
              <a:spcBef>
                <a:spcPct val="0"/>
              </a:spcBef>
              <a:spcAft>
                <a:spcPct val="0"/>
              </a:spcAft>
            </a:pPr>
            <a:r>
              <a:rPr lang="ru-RU" sz="2000" dirty="0" smtClean="0">
                <a:solidFill>
                  <a:schemeClr val="bg1"/>
                </a:solidFill>
                <a:latin typeface="Times New Roman" pitchFamily="18" charset="0"/>
                <a:ea typeface="Times New Roman" pitchFamily="18" charset="0"/>
                <a:cs typeface="Times New Roman" pitchFamily="18" charset="0"/>
              </a:rPr>
              <a:t>влечет наложение административного штрафа </a:t>
            </a:r>
          </a:p>
          <a:p>
            <a:pPr lvl="0" indent="346075" algn="just" eaLnBrk="0" fontAlgn="base" hangingPunct="0">
              <a:spcBef>
                <a:spcPct val="0"/>
              </a:spcBef>
              <a:spcAft>
                <a:spcPct val="0"/>
              </a:spcAft>
            </a:pPr>
            <a:r>
              <a:rPr lang="ru-RU" sz="2000" dirty="0" smtClean="0">
                <a:solidFill>
                  <a:schemeClr val="bg1"/>
                </a:solidFill>
                <a:latin typeface="Times New Roman" pitchFamily="18" charset="0"/>
                <a:ea typeface="Times New Roman" pitchFamily="18" charset="0"/>
                <a:cs typeface="Times New Roman" pitchFamily="18" charset="0"/>
              </a:rPr>
              <a:t>на </a:t>
            </a:r>
            <a:r>
              <a:rPr lang="ru-RU" sz="2000" b="1" dirty="0" smtClean="0">
                <a:solidFill>
                  <a:schemeClr val="bg1"/>
                </a:solidFill>
                <a:latin typeface="Times New Roman" pitchFamily="18" charset="0"/>
                <a:ea typeface="Times New Roman" pitchFamily="18" charset="0"/>
                <a:cs typeface="Times New Roman" pitchFamily="18" charset="0"/>
              </a:rPr>
              <a:t>должностных лиц </a:t>
            </a:r>
            <a:r>
              <a:rPr lang="ru-RU" sz="2000" dirty="0" smtClean="0">
                <a:solidFill>
                  <a:schemeClr val="bg1"/>
                </a:solidFill>
                <a:latin typeface="Times New Roman" pitchFamily="18" charset="0"/>
                <a:ea typeface="Times New Roman" pitchFamily="18" charset="0"/>
                <a:cs typeface="Times New Roman" pitchFamily="18" charset="0"/>
              </a:rPr>
              <a:t>в размере от 30 000 до 50 000 рублей; </a:t>
            </a:r>
          </a:p>
          <a:p>
            <a:pPr lvl="0" indent="346075" algn="just" eaLnBrk="0" fontAlgn="base" hangingPunct="0">
              <a:spcBef>
                <a:spcPct val="0"/>
              </a:spcBef>
              <a:spcAft>
                <a:spcPct val="0"/>
              </a:spcAft>
            </a:pPr>
            <a:r>
              <a:rPr lang="ru-RU" sz="2000" dirty="0" smtClean="0">
                <a:solidFill>
                  <a:schemeClr val="bg1"/>
                </a:solidFill>
                <a:latin typeface="Times New Roman" pitchFamily="18" charset="0"/>
                <a:ea typeface="Times New Roman" pitchFamily="18" charset="0"/>
                <a:cs typeface="Times New Roman" pitchFamily="18" charset="0"/>
              </a:rPr>
              <a:t>на </a:t>
            </a:r>
            <a:r>
              <a:rPr lang="ru-RU" sz="2000" b="1" dirty="0" smtClean="0">
                <a:solidFill>
                  <a:schemeClr val="bg1"/>
                </a:solidFill>
                <a:latin typeface="Times New Roman" pitchFamily="18" charset="0"/>
                <a:ea typeface="Times New Roman" pitchFamily="18" charset="0"/>
                <a:cs typeface="Times New Roman" pitchFamily="18" charset="0"/>
              </a:rPr>
              <a:t>юридических лиц </a:t>
            </a:r>
            <a:r>
              <a:rPr lang="ru-RU" sz="2000" dirty="0" smtClean="0">
                <a:solidFill>
                  <a:schemeClr val="bg1"/>
                </a:solidFill>
                <a:latin typeface="Times New Roman" pitchFamily="18" charset="0"/>
                <a:ea typeface="Times New Roman" pitchFamily="18" charset="0"/>
                <a:cs typeface="Times New Roman" pitchFamily="18" charset="0"/>
              </a:rPr>
              <a:t>- от 100 000 до 200 000 рублей.</a:t>
            </a:r>
          </a:p>
          <a:p>
            <a:pPr lvl="0" indent="346075" algn="just" eaLnBrk="0" fontAlgn="base" hangingPunct="0">
              <a:spcBef>
                <a:spcPct val="0"/>
              </a:spcBef>
              <a:spcAft>
                <a:spcPct val="0"/>
              </a:spcAft>
            </a:pPr>
            <a:endParaRPr lang="ru-RU" sz="2000" dirty="0" smtClean="0">
              <a:solidFill>
                <a:schemeClr val="bg1"/>
              </a:solidFill>
              <a:latin typeface="Times New Roman" pitchFamily="18" charset="0"/>
              <a:ea typeface="Times New Roman" pitchFamily="18" charset="0"/>
              <a:cs typeface="Times New Roman" pitchFamily="18" charset="0"/>
            </a:endParaRPr>
          </a:p>
          <a:p>
            <a:pPr algn="just"/>
            <a:r>
              <a:rPr lang="ru-RU" sz="2000" dirty="0" smtClean="0">
                <a:solidFill>
                  <a:schemeClr val="bg1"/>
                </a:solidFill>
                <a:latin typeface="Times New Roman" pitchFamily="18" charset="0"/>
                <a:cs typeface="Times New Roman" pitchFamily="18" charset="0"/>
              </a:rPr>
              <a:t>      2. Реализация не в полном объеме образовательных программ в соответствии с учебным планом либо неправомерный отказ в выдаче документов об образовании и (или) о квалификации -</a:t>
            </a:r>
          </a:p>
          <a:p>
            <a:pPr algn="just"/>
            <a:r>
              <a:rPr lang="ru-RU" sz="2000" dirty="0" smtClean="0">
                <a:solidFill>
                  <a:schemeClr val="bg1"/>
                </a:solidFill>
                <a:latin typeface="Times New Roman" pitchFamily="18" charset="0"/>
                <a:cs typeface="Times New Roman" pitchFamily="18" charset="0"/>
              </a:rPr>
              <a:t>влечет наложение административного штрафа </a:t>
            </a:r>
          </a:p>
          <a:p>
            <a:pPr algn="just"/>
            <a:r>
              <a:rPr lang="ru-RU" sz="2000" dirty="0" smtClean="0">
                <a:solidFill>
                  <a:schemeClr val="bg1"/>
                </a:solidFill>
                <a:latin typeface="Times New Roman" pitchFamily="18" charset="0"/>
                <a:cs typeface="Times New Roman" pitchFamily="18" charset="0"/>
              </a:rPr>
              <a:t>на </a:t>
            </a:r>
            <a:r>
              <a:rPr lang="ru-RU" sz="2000" b="1" dirty="0" smtClean="0">
                <a:solidFill>
                  <a:schemeClr val="bg1"/>
                </a:solidFill>
                <a:latin typeface="Times New Roman" pitchFamily="18" charset="0"/>
                <a:cs typeface="Times New Roman" pitchFamily="18" charset="0"/>
              </a:rPr>
              <a:t>должностных лиц </a:t>
            </a:r>
            <a:r>
              <a:rPr lang="ru-RU" sz="2000" dirty="0" smtClean="0">
                <a:solidFill>
                  <a:schemeClr val="bg1"/>
                </a:solidFill>
                <a:latin typeface="Times New Roman" pitchFamily="18" charset="0"/>
                <a:cs typeface="Times New Roman" pitchFamily="18" charset="0"/>
              </a:rPr>
              <a:t>в размере от 20 000 до 40 000 рублей; </a:t>
            </a:r>
          </a:p>
          <a:p>
            <a:pPr algn="just"/>
            <a:r>
              <a:rPr lang="ru-RU" sz="2000" dirty="0" smtClean="0">
                <a:solidFill>
                  <a:schemeClr val="bg1"/>
                </a:solidFill>
                <a:latin typeface="Times New Roman" pitchFamily="18" charset="0"/>
                <a:cs typeface="Times New Roman" pitchFamily="18" charset="0"/>
              </a:rPr>
              <a:t>на </a:t>
            </a:r>
            <a:r>
              <a:rPr lang="ru-RU" sz="2000" b="1" dirty="0" smtClean="0">
                <a:solidFill>
                  <a:schemeClr val="bg1"/>
                </a:solidFill>
                <a:latin typeface="Times New Roman" pitchFamily="18" charset="0"/>
                <a:cs typeface="Times New Roman" pitchFamily="18" charset="0"/>
              </a:rPr>
              <a:t>юридических лиц </a:t>
            </a:r>
            <a:r>
              <a:rPr lang="ru-RU" sz="2000" dirty="0" smtClean="0">
                <a:solidFill>
                  <a:schemeClr val="bg1"/>
                </a:solidFill>
                <a:latin typeface="Times New Roman" pitchFamily="18" charset="0"/>
                <a:cs typeface="Times New Roman" pitchFamily="18" charset="0"/>
              </a:rPr>
              <a:t>- от 50 000 до 100 000 рублей.</a:t>
            </a:r>
            <a:endParaRPr lang="ru-RU"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endParaRPr>
          </a:p>
          <a:p>
            <a:pPr lvl="0" indent="346075" algn="ctr" eaLnBrk="0" fontAlgn="base" hangingPunct="0">
              <a:spcBef>
                <a:spcPct val="0"/>
              </a:spcBef>
              <a:spcAft>
                <a:spcPct val="0"/>
              </a:spcAft>
            </a:pPr>
            <a:endParaRPr lang="ru-RU"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noChangeArrowheads="1"/>
          </p:cNvSpPr>
          <p:nvPr/>
        </p:nvSpPr>
        <p:spPr bwMode="auto">
          <a:xfrm>
            <a:off x="107504" y="404664"/>
            <a:ext cx="885698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6075"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3. Выдача организацией, осуществляющей образовательную деятельность, по не имеющим государственной аккредитации образовательным программам документов об образовании, документов об образовании и о квалификации установленного в соответствии с законодательством об образовании образца -</a:t>
            </a:r>
            <a:endParaRPr kumimoji="0" lang="ru-RU" sz="20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346075"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влечет наложение административного штрафа </a:t>
            </a:r>
            <a:endParaRPr kumimoji="0" lang="ru-RU" sz="20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346075"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на должностных лиц</a:t>
            </a: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в размере 50 000 рублей или дисквалификацию на срок от шести месяцев до одного года; </a:t>
            </a:r>
            <a:endParaRPr kumimoji="0" lang="ru-RU" sz="20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346075"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на юридических лиц</a:t>
            </a: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 от 100 000 до 500 000 рублей.</a:t>
            </a:r>
            <a:endParaRPr kumimoji="0" lang="ru-RU" sz="2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noChangeArrowheads="1"/>
          </p:cNvSpPr>
          <p:nvPr/>
        </p:nvSpPr>
        <p:spPr bwMode="auto">
          <a:xfrm>
            <a:off x="0" y="1044574"/>
            <a:ext cx="91440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6075"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4. Умышленное искажение результатов государственной итоговой аттестации и предусмотренных законодательством об образовании олимпиад школьников, а равно нарушение установленного законодательством об образовании порядка проведения государственной итоговой аттестации -</a:t>
            </a:r>
            <a:endParaRPr kumimoji="0" lang="ru-RU" sz="20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346075"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влечет наложение административного штрафа </a:t>
            </a:r>
            <a:endParaRPr kumimoji="0" lang="ru-RU" sz="20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346075"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на граждан</a:t>
            </a: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в размере от 3 000 до 5 000 рублей; </a:t>
            </a:r>
            <a:endParaRPr kumimoji="0" lang="ru-RU" sz="20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346075"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на должностных лиц</a:t>
            </a: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 от 20 000 до 40 000 рублей; </a:t>
            </a:r>
            <a:endParaRPr kumimoji="0" lang="ru-RU" sz="20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346075"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на юридических лиц</a:t>
            </a: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 от 50 000 до 200 000 рублей.</a:t>
            </a:r>
          </a:p>
          <a:p>
            <a:pPr marL="0" marR="0" lvl="0" indent="346075" algn="just"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endParaRPr>
          </a:p>
          <a:p>
            <a:pPr algn="just"/>
            <a:r>
              <a:rPr lang="ru-RU" sz="2000" dirty="0" smtClean="0">
                <a:solidFill>
                  <a:schemeClr val="bg1"/>
                </a:solidFill>
                <a:latin typeface="Times New Roman" pitchFamily="18" charset="0"/>
                <a:cs typeface="Times New Roman" pitchFamily="18" charset="0"/>
              </a:rPr>
              <a:t>     5. Нарушение установленного законодательством об образовании порядка приема в образовательную организацию -</a:t>
            </a:r>
          </a:p>
          <a:p>
            <a:pPr algn="just"/>
            <a:r>
              <a:rPr lang="ru-RU" sz="2000" dirty="0" smtClean="0">
                <a:solidFill>
                  <a:schemeClr val="bg1"/>
                </a:solidFill>
                <a:latin typeface="Times New Roman" pitchFamily="18" charset="0"/>
                <a:cs typeface="Times New Roman" pitchFamily="18" charset="0"/>
              </a:rPr>
              <a:t>влечет наложение административного штрафа </a:t>
            </a:r>
          </a:p>
          <a:p>
            <a:pPr algn="just"/>
            <a:r>
              <a:rPr lang="ru-RU" sz="2000" b="1" dirty="0" smtClean="0">
                <a:solidFill>
                  <a:schemeClr val="bg1"/>
                </a:solidFill>
                <a:latin typeface="Times New Roman" pitchFamily="18" charset="0"/>
                <a:cs typeface="Times New Roman" pitchFamily="18" charset="0"/>
              </a:rPr>
              <a:t>     на должностных лиц</a:t>
            </a:r>
            <a:r>
              <a:rPr lang="ru-RU" sz="2000" dirty="0" smtClean="0">
                <a:solidFill>
                  <a:schemeClr val="bg1"/>
                </a:solidFill>
                <a:latin typeface="Times New Roman" pitchFamily="18" charset="0"/>
                <a:cs typeface="Times New Roman" pitchFamily="18" charset="0"/>
              </a:rPr>
              <a:t> в размере от 10 000 до 30 000 рублей; </a:t>
            </a:r>
          </a:p>
          <a:p>
            <a:pPr algn="just"/>
            <a:r>
              <a:rPr lang="ru-RU" sz="2000" b="1" dirty="0" smtClean="0">
                <a:solidFill>
                  <a:schemeClr val="bg1"/>
                </a:solidFill>
                <a:latin typeface="Times New Roman" pitchFamily="18" charset="0"/>
                <a:cs typeface="Times New Roman" pitchFamily="18" charset="0"/>
              </a:rPr>
              <a:t>     на юридических лиц</a:t>
            </a:r>
            <a:r>
              <a:rPr lang="ru-RU" sz="2000" dirty="0" smtClean="0">
                <a:solidFill>
                  <a:schemeClr val="bg1"/>
                </a:solidFill>
                <a:latin typeface="Times New Roman" pitchFamily="18" charset="0"/>
                <a:cs typeface="Times New Roman" pitchFamily="18" charset="0"/>
              </a:rPr>
              <a:t> - от 50 000 до 100 000 рублей.</a:t>
            </a:r>
          </a:p>
          <a:p>
            <a:pPr marL="0" marR="0" lvl="0" indent="346075" algn="just"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564904"/>
            <a:ext cx="8712967" cy="1569660"/>
          </a:xfrm>
          <a:prstGeom prst="rect">
            <a:avLst/>
          </a:prstGeom>
        </p:spPr>
        <p:txBody>
          <a:bodyPr wrap="square">
            <a:spAutoFit/>
          </a:bodyPr>
          <a:lstStyle/>
          <a:p>
            <a:pPr lvl="0" algn="ctr" fontAlgn="base">
              <a:spcBef>
                <a:spcPct val="0"/>
              </a:spcBef>
              <a:spcAft>
                <a:spcPct val="0"/>
              </a:spcAft>
            </a:pPr>
            <a:r>
              <a:rPr lang="ru-RU" sz="4800" b="1"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Дисциплинарная </a:t>
            </a:r>
          </a:p>
          <a:p>
            <a:pPr lvl="0" algn="ctr" fontAlgn="base">
              <a:spcBef>
                <a:spcPct val="0"/>
              </a:spcBef>
              <a:spcAft>
                <a:spcPct val="0"/>
              </a:spcAft>
            </a:pPr>
            <a:r>
              <a:rPr lang="ru-RU" sz="4800" b="1"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ответственность</a:t>
            </a:r>
            <a:endParaRPr lang="ru-RU" sz="4800" b="1" dirty="0" smtClean="0">
              <a:ln w="10541" cmpd="sng">
                <a:solidFill>
                  <a:schemeClr val="bg1"/>
                </a:solidFill>
                <a:prstDash val="solid"/>
              </a:ln>
              <a:solidFill>
                <a:schemeClr val="bg1"/>
              </a:solidFill>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noChangeArrowheads="1"/>
          </p:cNvSpPr>
          <p:nvPr/>
        </p:nvSpPr>
        <p:spPr bwMode="auto">
          <a:xfrm>
            <a:off x="0" y="1387345"/>
            <a:ext cx="9144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96875" algn="just" defTabSz="914400" rtl="0" eaLnBrk="1" fontAlgn="base" latinLnBrk="0" hangingPunct="1">
              <a:lnSpc>
                <a:spcPct val="100000"/>
              </a:lnSpc>
              <a:spcBef>
                <a:spcPct val="0"/>
              </a:spcBef>
              <a:spcAft>
                <a:spcPct val="0"/>
              </a:spcAft>
              <a:buClrTx/>
              <a:buSzTx/>
              <a:buFontTx/>
              <a:buNone/>
              <a:tabLst/>
            </a:pPr>
            <a:r>
              <a:rPr lang="ru-RU" sz="2800" dirty="0" smtClean="0">
                <a:solidFill>
                  <a:schemeClr val="bg1"/>
                </a:solidFill>
                <a:latin typeface="Times New Roman" pitchFamily="18" charset="0"/>
                <a:ea typeface="Times New Roman" pitchFamily="18" charset="0"/>
                <a:cs typeface="Times New Roman" pitchFamily="18" charset="0"/>
              </a:rPr>
              <a:t>С</a:t>
            </a:r>
            <a:r>
              <a:rPr kumimoji="0" lang="ru-RU" sz="28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огласно ст.192 ТК РФ к дисциплинарным взысканиям помимо замечания и выговора  относится </a:t>
            </a:r>
            <a:r>
              <a:rPr kumimoji="0" lang="ru-RU" sz="2800" b="1"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увольнение работника</a:t>
            </a:r>
            <a:r>
              <a:rPr kumimoji="0" lang="ru-RU" sz="28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по основаниям, предусмотренным п.п. 5, 6, 9 или 10 ч.1 ст.81, п.1 ст.336,  ст.348.11, а также п.7</a:t>
            </a:r>
            <a:r>
              <a:rPr lang="ru-RU" sz="2800" dirty="0" smtClean="0">
                <a:solidFill>
                  <a:schemeClr val="bg1"/>
                </a:solidFill>
                <a:latin typeface="Times New Roman" pitchFamily="18" charset="0"/>
                <a:ea typeface="Times New Roman" pitchFamily="18" charset="0"/>
                <a:cs typeface="Times New Roman" pitchFamily="18" charset="0"/>
              </a:rPr>
              <a:t>,</a:t>
            </a:r>
            <a:r>
              <a:rPr kumimoji="0" lang="ru-RU" sz="28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п.7.1</a:t>
            </a:r>
            <a:r>
              <a:rPr lang="ru-RU" sz="2800" dirty="0" smtClean="0">
                <a:solidFill>
                  <a:schemeClr val="bg1"/>
                </a:solidFill>
                <a:latin typeface="Times New Roman" pitchFamily="18" charset="0"/>
                <a:ea typeface="Times New Roman" pitchFamily="18" charset="0"/>
                <a:cs typeface="Times New Roman" pitchFamily="18" charset="0"/>
              </a:rPr>
              <a:t> </a:t>
            </a:r>
            <a:r>
              <a:rPr kumimoji="0" lang="ru-RU" sz="28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или п.8 ч.1 ст.81 ТК РФ в случаях, когда виновные действия, дающие основания для утраты доверия, либо аморальный поступок совершены работником по месту работы и в связи с исполнением им трудовых обязанностей. </a:t>
            </a:r>
          </a:p>
        </p:txBody>
      </p:sp>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133904"/>
            <a:ext cx="8424936" cy="3231654"/>
          </a:xfrm>
          <a:prstGeom prst="rect">
            <a:avLst/>
          </a:prstGeom>
        </p:spPr>
        <p:txBody>
          <a:bodyPr wrap="square">
            <a:spAutoFit/>
          </a:bodyPr>
          <a:lstStyle/>
          <a:p>
            <a:pPr algn="just"/>
            <a:r>
              <a:rPr lang="ru-RU" sz="4400" b="1" dirty="0" smtClean="0">
                <a:latin typeface="Times New Roman" pitchFamily="18" charset="0"/>
                <a:cs typeface="Times New Roman" pitchFamily="18" charset="0"/>
              </a:rPr>
              <a:t>     </a:t>
            </a:r>
            <a:r>
              <a:rPr lang="ru-RU" sz="2800" b="1" dirty="0" smtClean="0">
                <a:solidFill>
                  <a:schemeClr val="bg1"/>
                </a:solidFill>
                <a:latin typeface="Times New Roman" pitchFamily="18" charset="0"/>
                <a:cs typeface="Times New Roman" pitchFamily="18" charset="0"/>
              </a:rPr>
              <a:t>Коррупция - злоупотребление государственной властью для получения выгоды в личных целях</a:t>
            </a:r>
          </a:p>
          <a:p>
            <a:pPr algn="just"/>
            <a:endParaRPr lang="ru-RU" sz="3600" b="1" dirty="0" smtClean="0">
              <a:solidFill>
                <a:schemeClr val="bg1"/>
              </a:solidFill>
              <a:latin typeface="Times New Roman" pitchFamily="18" charset="0"/>
              <a:cs typeface="Times New Roman" pitchFamily="18" charset="0"/>
            </a:endParaRPr>
          </a:p>
          <a:p>
            <a:pPr algn="r"/>
            <a:r>
              <a:rPr lang="ru-RU" sz="2400" dirty="0" smtClean="0">
                <a:solidFill>
                  <a:schemeClr val="bg1"/>
                </a:solidFill>
                <a:latin typeface="Times New Roman" pitchFamily="18" charset="0"/>
                <a:cs typeface="Times New Roman" pitchFamily="18" charset="0"/>
              </a:rPr>
              <a:t>Справочный документ </a:t>
            </a:r>
          </a:p>
          <a:p>
            <a:pPr algn="r"/>
            <a:r>
              <a:rPr lang="ru-RU" sz="2400" dirty="0" smtClean="0">
                <a:solidFill>
                  <a:schemeClr val="bg1"/>
                </a:solidFill>
                <a:latin typeface="Times New Roman" pitchFamily="18" charset="0"/>
                <a:cs typeface="Times New Roman" pitchFamily="18" charset="0"/>
              </a:rPr>
              <a:t>о международной борьбе </a:t>
            </a:r>
          </a:p>
          <a:p>
            <a:pPr algn="r"/>
            <a:r>
              <a:rPr lang="ru-RU" sz="2400" dirty="0" smtClean="0">
                <a:solidFill>
                  <a:schemeClr val="bg1"/>
                </a:solidFill>
                <a:latin typeface="Times New Roman" pitchFamily="18" charset="0"/>
                <a:cs typeface="Times New Roman" pitchFamily="18" charset="0"/>
              </a:rPr>
              <a:t>с коррупцией,  </a:t>
            </a:r>
          </a:p>
          <a:p>
            <a:pPr algn="r"/>
            <a:r>
              <a:rPr lang="en-US" sz="2400" dirty="0" smtClean="0">
                <a:solidFill>
                  <a:schemeClr val="bg1"/>
                </a:solidFill>
                <a:latin typeface="Times New Roman" pitchFamily="18" charset="0"/>
                <a:cs typeface="Times New Roman" pitchFamily="18" charset="0"/>
              </a:rPr>
              <a:t>IX</a:t>
            </a:r>
            <a:r>
              <a:rPr lang="ru-RU" sz="2400" dirty="0" smtClean="0">
                <a:solidFill>
                  <a:schemeClr val="bg1"/>
                </a:solidFill>
                <a:latin typeface="Times New Roman" pitchFamily="18" charset="0"/>
                <a:cs typeface="Times New Roman" pitchFamily="18" charset="0"/>
              </a:rPr>
              <a:t>  конгресс ООН, 1995 г.</a:t>
            </a:r>
          </a:p>
        </p:txBody>
      </p:sp>
      <p:pic>
        <p:nvPicPr>
          <p:cNvPr id="3" name="Picture 2" descr="http://slon.ru/images3/6/1100000/632/1107646.jpg?1401789592"/>
          <p:cNvPicPr>
            <a:picLocks noChangeAspect="1" noChangeArrowheads="1"/>
          </p:cNvPicPr>
          <p:nvPr/>
        </p:nvPicPr>
        <p:blipFill>
          <a:blip r:embed="rId2" cstate="print"/>
          <a:srcRect/>
          <a:stretch>
            <a:fillRect/>
          </a:stretch>
        </p:blipFill>
        <p:spPr bwMode="auto">
          <a:xfrm>
            <a:off x="530375" y="390481"/>
            <a:ext cx="2912482" cy="2465383"/>
          </a:xfrm>
          <a:prstGeom prst="rect">
            <a:avLst/>
          </a:prstGeom>
          <a:noFill/>
          <a:ln w="57150">
            <a:solidFill>
              <a:schemeClr val="accent1"/>
            </a:solidFill>
          </a:ln>
        </p:spPr>
      </p:pic>
      <p:pic>
        <p:nvPicPr>
          <p:cNvPr id="4" name="Picture 4" descr="http://img12.nnm.ru/7/f/f/5/5/7df848b6b85399d755b5be348e9.jpg"/>
          <p:cNvPicPr>
            <a:picLocks noChangeAspect="1" noChangeArrowheads="1"/>
          </p:cNvPicPr>
          <p:nvPr/>
        </p:nvPicPr>
        <p:blipFill>
          <a:blip r:embed="rId3" cstate="print"/>
          <a:srcRect/>
          <a:stretch>
            <a:fillRect/>
          </a:stretch>
        </p:blipFill>
        <p:spPr bwMode="auto">
          <a:xfrm>
            <a:off x="5508104" y="332656"/>
            <a:ext cx="3087265" cy="2448272"/>
          </a:xfrm>
          <a:prstGeom prst="rect">
            <a:avLst/>
          </a:prstGeom>
          <a:noFill/>
          <a:ln w="76200">
            <a:solidFill>
              <a:schemeClr val="accent1"/>
            </a:solidFill>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ppt_x</p:attrName>
                                        </p:attrNameLst>
                                      </p:cBhvr>
                                      <p:tavLst>
                                        <p:tav tm="0">
                                          <p:val>
                                            <p:strVal val="#ppt_x-.2"/>
                                          </p:val>
                                        </p:tav>
                                        <p:tav tm="100000">
                                          <p:val>
                                            <p:strVal val="#ppt_x"/>
                                          </p:val>
                                        </p:tav>
                                      </p:tavLst>
                                    </p:anim>
                                    <p:anim calcmode="lin" valueType="num">
                                      <p:cBhvr>
                                        <p:cTn id="8" dur="5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5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6632"/>
            <a:ext cx="9144000" cy="6555641"/>
          </a:xfrm>
          <a:prstGeom prst="rect">
            <a:avLst/>
          </a:prstGeom>
        </p:spPr>
        <p:txBody>
          <a:bodyPr wrap="square">
            <a:spAutoFit/>
          </a:bodyPr>
          <a:lstStyle/>
          <a:p>
            <a:pPr algn="just"/>
            <a:r>
              <a:rPr lang="ru-RU" sz="2800" dirty="0" smtClean="0">
                <a:solidFill>
                  <a:schemeClr val="bg1"/>
                </a:solidFill>
                <a:latin typeface="Times New Roman" pitchFamily="18" charset="0"/>
                <a:cs typeface="Times New Roman" pitchFamily="18" charset="0"/>
              </a:rPr>
              <a:t>      В частности, </a:t>
            </a:r>
            <a:r>
              <a:rPr lang="ru-RU" sz="2800" b="1" dirty="0" smtClean="0">
                <a:solidFill>
                  <a:schemeClr val="bg1"/>
                </a:solidFill>
                <a:latin typeface="Times New Roman" pitchFamily="18" charset="0"/>
                <a:cs typeface="Times New Roman" pitchFamily="18" charset="0"/>
              </a:rPr>
              <a:t>трудовой договор может быть расторгнут</a:t>
            </a:r>
            <a:r>
              <a:rPr lang="ru-RU" sz="2800" dirty="0" smtClean="0">
                <a:solidFill>
                  <a:schemeClr val="bg1"/>
                </a:solidFill>
                <a:latin typeface="Times New Roman" pitchFamily="18" charset="0"/>
                <a:cs typeface="Times New Roman" pitchFamily="18" charset="0"/>
              </a:rPr>
              <a:t> </a:t>
            </a:r>
            <a:r>
              <a:rPr lang="ru-RU" sz="2800" b="1" i="1" u="sng" dirty="0" smtClean="0">
                <a:solidFill>
                  <a:schemeClr val="bg1"/>
                </a:solidFill>
                <a:latin typeface="Times New Roman" pitchFamily="18" charset="0"/>
                <a:cs typeface="Times New Roman" pitchFamily="18" charset="0"/>
              </a:rPr>
              <a:t>по инициативе работодателя  </a:t>
            </a:r>
            <a:r>
              <a:rPr lang="ru-RU" sz="2800" dirty="0" smtClean="0">
                <a:solidFill>
                  <a:schemeClr val="bg1"/>
                </a:solidFill>
                <a:latin typeface="Times New Roman" pitchFamily="18" charset="0"/>
                <a:cs typeface="Times New Roman" pitchFamily="18" charset="0"/>
              </a:rPr>
              <a:t>в следующих случаях:</a:t>
            </a:r>
          </a:p>
          <a:p>
            <a:pPr lvl="0" algn="just">
              <a:buFont typeface="Wingdings" pitchFamily="2" charset="2"/>
              <a:buChar char="v"/>
            </a:pPr>
            <a:r>
              <a:rPr lang="ru-RU" sz="2800" b="1" i="1" dirty="0" smtClean="0">
                <a:solidFill>
                  <a:schemeClr val="bg1"/>
                </a:solidFill>
                <a:latin typeface="Times New Roman" pitchFamily="18" charset="0"/>
                <a:cs typeface="Times New Roman" pitchFamily="18" charset="0"/>
              </a:rPr>
              <a:t>однократного грубого нарушения работником трудовых обязанностей</a:t>
            </a:r>
            <a:r>
              <a:rPr lang="ru-RU" sz="2800" dirty="0" smtClean="0">
                <a:solidFill>
                  <a:schemeClr val="bg1"/>
                </a:solidFill>
                <a:latin typeface="Times New Roman" pitchFamily="18" charset="0"/>
                <a:cs typeface="Times New Roman" pitchFamily="18" charset="0"/>
              </a:rPr>
              <a:t>, выразившегося в разглашении охраняемой законом тайны (государственной, коммерческой и иной), ставшей известной работнику в связи с исполнением им трудовых обязанностей, в том числе разглашении персональных данных другого работника (</a:t>
            </a:r>
            <a:r>
              <a:rPr lang="ru-RU" sz="2800" dirty="0" err="1" smtClean="0">
                <a:solidFill>
                  <a:schemeClr val="bg1"/>
                </a:solidFill>
                <a:latin typeface="Times New Roman" pitchFamily="18" charset="0"/>
                <a:cs typeface="Times New Roman" pitchFamily="18" charset="0"/>
              </a:rPr>
              <a:t>пп</a:t>
            </a:r>
            <a:r>
              <a:rPr lang="ru-RU" sz="2800" dirty="0" smtClean="0">
                <a:solidFill>
                  <a:schemeClr val="bg1"/>
                </a:solidFill>
                <a:latin typeface="Times New Roman" pitchFamily="18" charset="0"/>
                <a:cs typeface="Times New Roman" pitchFamily="18" charset="0"/>
              </a:rPr>
              <a:t>.«в» п.6 ч.1 ст.81 ТК РФ);</a:t>
            </a:r>
          </a:p>
          <a:p>
            <a:pPr lvl="0" algn="just">
              <a:buFont typeface="Wingdings" pitchFamily="2" charset="2"/>
              <a:buChar char="v"/>
            </a:pPr>
            <a:r>
              <a:rPr lang="ru-RU" sz="2800" b="1" i="1" dirty="0" smtClean="0">
                <a:solidFill>
                  <a:schemeClr val="bg1"/>
                </a:solidFill>
                <a:latin typeface="Times New Roman" pitchFamily="18" charset="0"/>
                <a:cs typeface="Times New Roman" pitchFamily="18" charset="0"/>
              </a:rPr>
              <a:t>совершения виновных действий работником, непосредственно обслуживающим денежные или товарные ценности</a:t>
            </a:r>
            <a:r>
              <a:rPr lang="ru-RU" sz="2800" dirty="0" smtClean="0">
                <a:solidFill>
                  <a:schemeClr val="bg1"/>
                </a:solidFill>
                <a:latin typeface="Times New Roman" pitchFamily="18" charset="0"/>
                <a:cs typeface="Times New Roman" pitchFamily="18" charset="0"/>
              </a:rPr>
              <a:t>, если эти действия дают основание для утраты доверия к нему со стороны работодателя (п.7 ч.1 ст.81 ТК РФ);</a:t>
            </a:r>
          </a:p>
        </p:txBody>
      </p:sp>
    </p:spTree>
  </p:cSld>
  <p:clrMapOvr>
    <a:masterClrMapping/>
  </p:clrMapOvr>
  <p:transition spd="slow">
    <p:wedg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
          <p:cNvSpPr>
            <a:spLocks noChangeArrowheads="1"/>
          </p:cNvSpPr>
          <p:nvPr/>
        </p:nvSpPr>
        <p:spPr bwMode="auto">
          <a:xfrm>
            <a:off x="0" y="44420"/>
            <a:ext cx="9144000" cy="70480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96875" algn="just" defTabSz="914400" rtl="0" eaLnBrk="1" fontAlgn="base" latinLnBrk="0" hangingPunct="1">
              <a:lnSpc>
                <a:spcPct val="100000"/>
              </a:lnSpc>
              <a:spcBef>
                <a:spcPct val="0"/>
              </a:spcBef>
              <a:spcAft>
                <a:spcPct val="0"/>
              </a:spcAft>
              <a:buClrTx/>
              <a:buSzTx/>
              <a:buFont typeface="Wingdings" pitchFamily="2" charset="2"/>
              <a:buChar char="v"/>
              <a:tabLst>
                <a:tab pos="539750" algn="l"/>
              </a:tabLst>
            </a:pPr>
            <a:r>
              <a:rPr kumimoji="0" lang="ru-RU" sz="2400" b="1"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непринятия работником мер по предотвращению или урегулированию </a:t>
            </a:r>
            <a:r>
              <a:rPr kumimoji="0" lang="ru-RU" sz="2400" b="1" i="1" u="sng"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конфликта интересов, </a:t>
            </a:r>
            <a:r>
              <a:rPr kumimoji="0" lang="ru-RU" sz="240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стороной которого он является, </a:t>
            </a:r>
            <a:r>
              <a:rPr kumimoji="0" lang="ru-RU" sz="2400" b="1"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непредставления или представления неполных или недостоверных сведений </a:t>
            </a:r>
            <a:r>
              <a:rPr kumimoji="0" lang="ru-RU" sz="240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о своих доходах, расходах, об имуществе и обязательствах имущественного характера либо </a:t>
            </a:r>
            <a:r>
              <a:rPr kumimoji="0" lang="ru-RU" sz="2400" b="1"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непредставления или представления заведомо неполных или недостоверных сведений </a:t>
            </a:r>
            <a:r>
              <a:rPr kumimoji="0" lang="ru-RU" sz="240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о доходах, расходах, об имуществе и обязательствах имущественного характера своих супруга (супруги) и несовершеннолетних детей, </a:t>
            </a:r>
            <a:r>
              <a:rPr kumimoji="0" lang="ru-RU" sz="2400" b="1"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открытия (наличия) счетов (вкладов), </a:t>
            </a:r>
            <a:r>
              <a:rPr kumimoji="0" lang="ru-RU" sz="240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хранения наличных денежных средств и ценностей </a:t>
            </a:r>
            <a:r>
              <a:rPr kumimoji="0" lang="ru-RU" sz="2400" b="1"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в иностранных банках, расположенных за пределами территории</a:t>
            </a:r>
            <a:r>
              <a:rPr kumimoji="0" lang="ru-RU" sz="2400" b="1" i="1" u="none" strike="noStrike" cap="none" normalizeH="0" dirty="0" smtClean="0">
                <a:ln>
                  <a:noFill/>
                </a:ln>
                <a:solidFill>
                  <a:schemeClr val="bg1"/>
                </a:solidFill>
                <a:effectLst/>
                <a:latin typeface="Times New Roman" pitchFamily="18" charset="0"/>
                <a:ea typeface="Times New Roman" pitchFamily="18" charset="0"/>
                <a:cs typeface="Times New Roman" pitchFamily="18" charset="0"/>
              </a:rPr>
              <a:t> РФ</a:t>
            </a:r>
            <a:r>
              <a:rPr kumimoji="0" lang="ru-RU" sz="240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владения и (или) пользования иностранными финансовыми инструментами работником, его супругом (супругой) и несовершеннолетними детьми в случаях, предусмотренных</a:t>
            </a:r>
            <a:r>
              <a:rPr kumimoji="0" lang="ru-RU" sz="2400" i="0" u="none" strike="noStrike" cap="none" normalizeH="0" dirty="0" smtClean="0">
                <a:ln>
                  <a:noFill/>
                </a:ln>
                <a:solidFill>
                  <a:schemeClr val="bg1"/>
                </a:solidFill>
                <a:effectLst/>
                <a:latin typeface="Times New Roman" pitchFamily="18" charset="0"/>
                <a:ea typeface="Times New Roman" pitchFamily="18" charset="0"/>
                <a:cs typeface="Times New Roman" pitchFamily="18" charset="0"/>
              </a:rPr>
              <a:t> ТК РФ</a:t>
            </a:r>
            <a:r>
              <a:rPr kumimoji="0" lang="ru-RU" sz="240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другими федеральными законами, нормативными правовыми актами Президента РФ и Правительства РФ, </a:t>
            </a:r>
            <a:r>
              <a:rPr kumimoji="0" lang="ru-RU" sz="2400" i="1" u="sng"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если указанные действия дают основание для утраты доверия к работнику со стороны работодателя</a:t>
            </a:r>
            <a:r>
              <a:rPr kumimoji="0" lang="ru-RU" sz="240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t>
            </a:r>
            <a:endParaRPr kumimoji="0" lang="ru-RU" sz="240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396875" algn="just" defTabSz="914400" rtl="0" eaLnBrk="0" fontAlgn="base" latinLnBrk="0" hangingPunct="0">
              <a:lnSpc>
                <a:spcPct val="100000"/>
              </a:lnSpc>
              <a:spcBef>
                <a:spcPct val="0"/>
              </a:spcBef>
              <a:spcAft>
                <a:spcPct val="0"/>
              </a:spcAft>
              <a:buClrTx/>
              <a:buSzTx/>
              <a:tabLst>
                <a:tab pos="539750" algn="l"/>
              </a:tabLst>
            </a:pPr>
            <a:endParaRPr kumimoji="0" lang="ru-RU" sz="2000" b="1"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908720"/>
            <a:ext cx="9144000" cy="4976108"/>
          </a:xfrm>
          <a:prstGeom prst="rect">
            <a:avLst/>
          </a:prstGeom>
        </p:spPr>
        <p:txBody>
          <a:bodyPr wrap="square">
            <a:spAutoFit/>
          </a:bodyPr>
          <a:lstStyle/>
          <a:p>
            <a:pPr lvl="0" indent="396875" algn="just" eaLnBrk="0" fontAlgn="base" hangingPunct="0">
              <a:spcBef>
                <a:spcPct val="0"/>
              </a:spcBef>
              <a:spcAft>
                <a:spcPct val="0"/>
              </a:spcAft>
              <a:buFont typeface="Wingdings" pitchFamily="2" charset="2"/>
              <a:buChar char="v"/>
              <a:tabLst>
                <a:tab pos="539750" algn="l"/>
              </a:tabLst>
            </a:pPr>
            <a:r>
              <a:rPr lang="ru-RU" sz="2800" b="1" dirty="0" smtClean="0">
                <a:solidFill>
                  <a:schemeClr val="bg1"/>
                </a:solidFill>
                <a:latin typeface="Times New Roman" pitchFamily="18" charset="0"/>
                <a:ea typeface="Times New Roman" pitchFamily="18" charset="0"/>
                <a:cs typeface="Times New Roman" pitchFamily="18" charset="0"/>
              </a:rPr>
              <a:t>принятия необоснованного решения руководителем организации (филиала, представительства), его заместителями и главным бухгалтером, повлекшего за собой нарушение сохранности имущества, неправомерное его использование или иной ущерб имуществу организации (п.9 ч.1 ст.81 ТК РФ);</a:t>
            </a:r>
          </a:p>
          <a:p>
            <a:pPr lvl="0" indent="396875" algn="just" eaLnBrk="0" fontAlgn="base" hangingPunct="0">
              <a:spcBef>
                <a:spcPct val="0"/>
              </a:spcBef>
              <a:spcAft>
                <a:spcPct val="0"/>
              </a:spcAft>
              <a:tabLst>
                <a:tab pos="539750" algn="l"/>
              </a:tabLst>
            </a:pPr>
            <a:endParaRPr lang="ru-RU" sz="2800" b="1" dirty="0" smtClean="0">
              <a:solidFill>
                <a:schemeClr val="bg1"/>
              </a:solidFill>
              <a:latin typeface="Times New Roman" pitchFamily="18" charset="0"/>
              <a:cs typeface="Times New Roman" pitchFamily="18" charset="0"/>
            </a:endParaRPr>
          </a:p>
          <a:p>
            <a:pPr lvl="0" indent="396875" algn="just" eaLnBrk="0" fontAlgn="base" hangingPunct="0">
              <a:spcBef>
                <a:spcPct val="0"/>
              </a:spcBef>
              <a:spcAft>
                <a:spcPct val="0"/>
              </a:spcAft>
              <a:buFont typeface="Wingdings" pitchFamily="2" charset="2"/>
              <a:buChar char="v"/>
              <a:tabLst>
                <a:tab pos="539750" algn="l"/>
              </a:tabLst>
            </a:pPr>
            <a:r>
              <a:rPr lang="ru-RU" sz="2800" b="1" dirty="0" smtClean="0">
                <a:solidFill>
                  <a:schemeClr val="bg1"/>
                </a:solidFill>
                <a:latin typeface="Times New Roman" pitchFamily="18" charset="0"/>
                <a:ea typeface="Times New Roman" pitchFamily="18" charset="0"/>
                <a:cs typeface="Times New Roman" pitchFamily="18" charset="0"/>
              </a:rPr>
              <a:t>однократного грубого нарушения руководителем организации (филиала, представительства), его заместителями своих трудовых обязанностей (п.10 ч.1 ст.81 ТК РФ).</a:t>
            </a:r>
            <a:endParaRPr lang="ru-RU" sz="2800" dirty="0"/>
          </a:p>
        </p:txBody>
      </p:sp>
    </p:spTree>
  </p:cSld>
  <p:clrMapOvr>
    <a:masterClrMapping/>
  </p:clrMapOvr>
  <p:transition spd="slow">
    <p:wedg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
          <p:cNvSpPr>
            <a:spLocks noChangeArrowheads="1"/>
          </p:cNvSpPr>
          <p:nvPr/>
        </p:nvSpPr>
        <p:spPr bwMode="auto">
          <a:xfrm>
            <a:off x="0" y="743053"/>
            <a:ext cx="9144000" cy="52014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96875" algn="just" defTabSz="914400" rtl="0" eaLnBrk="1" fontAlgn="base" latinLnBrk="0" hangingPunct="1">
              <a:lnSpc>
                <a:spcPct val="100000"/>
              </a:lnSpc>
              <a:spcBef>
                <a:spcPct val="0"/>
              </a:spcBef>
              <a:spcAft>
                <a:spcPct val="0"/>
              </a:spcAft>
              <a:buClrTx/>
              <a:buSzTx/>
              <a:buFontTx/>
              <a:buNone/>
              <a:tabLst>
                <a:tab pos="630238" algn="l"/>
              </a:tabLst>
            </a:pPr>
            <a:r>
              <a:rPr lang="ru-RU" sz="2400" dirty="0" smtClean="0">
                <a:solidFill>
                  <a:schemeClr val="bg1"/>
                </a:solidFill>
                <a:latin typeface="Times New Roman" pitchFamily="18" charset="0"/>
                <a:ea typeface="Times New Roman" pitchFamily="18" charset="0"/>
                <a:cs typeface="Times New Roman" pitchFamily="18" charset="0"/>
              </a:rPr>
              <a:t>Л</a:t>
            </a:r>
            <a:r>
              <a:rPr kumimoji="0" lang="ru-RU" sz="240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ицами, заинтересованными в совершении некоммерческой организацией тех или иных действий, в том числе сделок, с другими организациями или гражданами (заинтересованными лицами), признаются </a:t>
            </a:r>
            <a:r>
              <a:rPr kumimoji="0" lang="ru-RU" sz="2400" b="1"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руководитель</a:t>
            </a:r>
            <a:r>
              <a:rPr kumimoji="0" lang="ru-RU" sz="240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и </a:t>
            </a:r>
            <a:r>
              <a:rPr kumimoji="0" lang="ru-RU" sz="2400" b="1"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заместитель руководителя </a:t>
            </a:r>
            <a:r>
              <a:rPr kumimoji="0" lang="ru-RU" sz="240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некоммерческой организации, а также </a:t>
            </a:r>
            <a:r>
              <a:rPr kumimoji="0" lang="ru-RU" sz="2400" b="1"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лицо, входящее в состав органов управления</a:t>
            </a:r>
            <a:r>
              <a:rPr kumimoji="0" lang="ru-RU" sz="240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некоммерческой организацией или </a:t>
            </a:r>
            <a:r>
              <a:rPr kumimoji="0" lang="ru-RU" sz="2400" b="1"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органов надзора</a:t>
            </a:r>
            <a:r>
              <a:rPr kumimoji="0" lang="ru-RU" sz="240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за ее деятельностью, если указанные лица </a:t>
            </a:r>
            <a:endParaRPr kumimoji="0" lang="ru-RU" sz="240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Char char="•"/>
              <a:tabLst>
                <a:tab pos="630238" algn="l"/>
              </a:tabLst>
            </a:pPr>
            <a:r>
              <a:rPr kumimoji="0" lang="ru-RU" sz="240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состоят с этими организациями или гражданами в трудовых отношениях; </a:t>
            </a:r>
            <a:endParaRPr kumimoji="0" lang="ru-RU" sz="240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Char char="•"/>
              <a:tabLst>
                <a:tab pos="630238" algn="l"/>
              </a:tabLst>
            </a:pPr>
            <a:r>
              <a:rPr kumimoji="0" lang="ru-RU" sz="240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являются участниками, кредиторами этих организаций;</a:t>
            </a:r>
            <a:endParaRPr kumimoji="0" lang="ru-RU" sz="240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Char char="•"/>
              <a:tabLst>
                <a:tab pos="630238" algn="l"/>
              </a:tabLst>
            </a:pPr>
            <a:r>
              <a:rPr kumimoji="0" lang="ru-RU" sz="240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состоят с этими гражданами в близких родственных отношениях;</a:t>
            </a:r>
            <a:endParaRPr kumimoji="0" lang="ru-RU" sz="240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Char char="•"/>
              <a:tabLst>
                <a:tab pos="630238" algn="l"/>
              </a:tabLst>
            </a:pPr>
            <a:r>
              <a:rPr kumimoji="0" lang="ru-RU" sz="240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являются кредиторами этих граждан. </a:t>
            </a:r>
          </a:p>
          <a:p>
            <a:pPr lvl="0" indent="450850" algn="r" eaLnBrk="0" fontAlgn="base" hangingPunct="0">
              <a:spcBef>
                <a:spcPct val="0"/>
              </a:spcBef>
              <a:spcAft>
                <a:spcPct val="0"/>
              </a:spcAft>
              <a:tabLst>
                <a:tab pos="630238" algn="l"/>
              </a:tabLst>
            </a:pPr>
            <a:r>
              <a:rPr lang="ru-RU" sz="2000" b="1" i="1" dirty="0" smtClean="0">
                <a:solidFill>
                  <a:schemeClr val="bg1"/>
                </a:solidFill>
                <a:latin typeface="Times New Roman" pitchFamily="18" charset="0"/>
                <a:cs typeface="Times New Roman" pitchFamily="18" charset="0"/>
              </a:rPr>
              <a:t>(ст.27  ФЗ-7 от 12.01.1996 г.  «О некоммерческих организациях»</a:t>
            </a:r>
            <a:r>
              <a:rPr lang="ru-RU" sz="2000" i="1" dirty="0" smtClean="0"/>
              <a:t> </a:t>
            </a:r>
            <a:endParaRPr kumimoji="0" lang="ru-RU" sz="2000" b="0" i="1"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wedg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p:cNvSpPr>
            <a:spLocks noChangeArrowheads="1"/>
          </p:cNvSpPr>
          <p:nvPr/>
        </p:nvSpPr>
        <p:spPr bwMode="auto">
          <a:xfrm>
            <a:off x="251520" y="1939245"/>
            <a:ext cx="8568952"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800" b="1" strike="noStrike" normalizeH="0" baseline="0" dirty="0" smtClean="0">
                <a:ln w="10541" cmpd="sng">
                  <a:noFill/>
                  <a:prstDash val="solid"/>
                </a:ln>
                <a:solidFill>
                  <a:schemeClr val="bg1"/>
                </a:solidFill>
                <a:latin typeface="Times New Roman" pitchFamily="18" charset="0"/>
                <a:ea typeface="Times New Roman" pitchFamily="18" charset="0"/>
                <a:cs typeface="Times New Roman" pitchFamily="18" charset="0"/>
              </a:rPr>
              <a:t>Уголовная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4800" b="1" strike="noStrike" normalizeH="0" baseline="0" dirty="0" smtClean="0">
                <a:ln w="10541" cmpd="sng">
                  <a:noFill/>
                  <a:prstDash val="solid"/>
                </a:ln>
                <a:solidFill>
                  <a:schemeClr val="bg1"/>
                </a:solidFill>
                <a:latin typeface="Times New Roman" pitchFamily="18" charset="0"/>
                <a:ea typeface="Times New Roman" pitchFamily="18" charset="0"/>
                <a:cs typeface="Times New Roman" pitchFamily="18" charset="0"/>
              </a:rPr>
              <a:t>ответственность</a:t>
            </a:r>
            <a:endParaRPr kumimoji="0" lang="ru-RU" sz="4800" b="1" strike="noStrike" normalizeH="0" baseline="0" dirty="0" smtClean="0">
              <a:ln w="10541" cmpd="sng">
                <a:noFill/>
                <a:prstDash val="solid"/>
              </a:ln>
              <a:solidFill>
                <a:schemeClr val="bg1"/>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wedg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
          <p:cNvSpPr>
            <a:spLocks noChangeArrowheads="1"/>
          </p:cNvSpPr>
          <p:nvPr/>
        </p:nvSpPr>
        <p:spPr bwMode="auto">
          <a:xfrm>
            <a:off x="251520" y="379685"/>
            <a:ext cx="864096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Конвенциями ООН и Совета Европы сформированы составы коррупционных преступлений, на которые распространяются положения Конвенций:</a:t>
            </a:r>
            <a:endPar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подкуп национальных должностных лиц;</a:t>
            </a:r>
            <a:endPar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подкуп иностранных публичных должностных лиц и должностных лиц публичных международных организаций;</a:t>
            </a:r>
            <a:endPar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подкуп в частном секторе;</a:t>
            </a:r>
            <a:endPar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использование служебного положения в корыстных целях;</a:t>
            </a:r>
            <a:endPar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злоупотребление влиянием в корыстных целях;</a:t>
            </a:r>
            <a:endPar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отмывание доходов от преступлений;</a:t>
            </a:r>
            <a:endPar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преступления, касающиеся операций со счетами;</a:t>
            </a:r>
            <a:endPar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хищение имущества публичным лицом;</a:t>
            </a:r>
            <a:endPar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незаконное обогащение;</a:t>
            </a:r>
            <a:endPar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хищение имущества в частном секторе;</a:t>
            </a:r>
            <a:endPar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участие и покушение на перечисленные выше преступления, а так же их сокрытие.</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4275166_f3017b6d"/>
          <p:cNvPicPr>
            <a:picLocks noChangeAspect="1" noChangeArrowheads="1"/>
          </p:cNvPicPr>
          <p:nvPr/>
        </p:nvPicPr>
        <p:blipFill>
          <a:blip r:embed="rId2" cstate="print"/>
          <a:srcRect/>
          <a:stretch>
            <a:fillRect/>
          </a:stretch>
        </p:blipFill>
        <p:spPr bwMode="auto">
          <a:xfrm>
            <a:off x="1835696" y="1340768"/>
            <a:ext cx="5112568" cy="4067671"/>
          </a:xfrm>
          <a:prstGeom prst="roundRect">
            <a:avLst/>
          </a:prstGeom>
          <a:noFill/>
          <a:ln w="76200">
            <a:solidFill>
              <a:schemeClr val="accent1"/>
            </a:solidFill>
          </a:ln>
        </p:spPr>
      </p:pic>
    </p:spTree>
  </p:cSld>
  <p:clrMapOvr>
    <a:masterClrMapping/>
  </p:clrMapOvr>
  <p:transition spd="slow">
    <p:wedg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
          <p:cNvSpPr>
            <a:spLocks noChangeArrowheads="1"/>
          </p:cNvSpPr>
          <p:nvPr/>
        </p:nvSpPr>
        <p:spPr bwMode="auto">
          <a:xfrm>
            <a:off x="0" y="1021868"/>
            <a:ext cx="9144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ru-RU" sz="1400" dirty="0" smtClean="0">
                <a:solidFill>
                  <a:schemeClr val="bg1"/>
                </a:solidFill>
                <a:latin typeface="Arial" pitchFamily="34" charset="0"/>
                <a:ea typeface="Times New Roman" pitchFamily="18" charset="0"/>
              </a:rPr>
              <a:t>        </a:t>
            </a:r>
            <a:r>
              <a:rPr lang="ru-RU" sz="3200" dirty="0" smtClean="0">
                <a:solidFill>
                  <a:schemeClr val="bg1"/>
                </a:solidFill>
                <a:latin typeface="Times New Roman" pitchFamily="18" charset="0"/>
                <a:ea typeface="Times New Roman" pitchFamily="18" charset="0"/>
                <a:cs typeface="Times New Roman" pitchFamily="18" charset="0"/>
              </a:rPr>
              <a:t>В РФ о</a:t>
            </a:r>
            <a:r>
              <a:rPr kumimoji="0" lang="ru-RU" sz="320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пределен </a:t>
            </a:r>
            <a:r>
              <a:rPr kumimoji="0" lang="ru-RU" sz="3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Перечень  преступлений</a:t>
            </a:r>
            <a:r>
              <a:rPr kumimoji="0" lang="ru-RU" sz="320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которые содержаться в различных главах УК РФ, но учитываются как преступления коррупционной направленности (введен в действие совместным Указанием от </a:t>
            </a:r>
            <a:r>
              <a:rPr lang="ru-RU" sz="3200" dirty="0" smtClean="0">
                <a:solidFill>
                  <a:schemeClr val="bg1"/>
                </a:solidFill>
                <a:latin typeface="Times New Roman" pitchFamily="18" charset="0"/>
                <a:ea typeface="Times New Roman" pitchFamily="18" charset="0"/>
                <a:cs typeface="Times New Roman" pitchFamily="18" charset="0"/>
              </a:rPr>
              <a:t>13.12.2016</a:t>
            </a:r>
            <a:r>
              <a:rPr kumimoji="0" lang="ru-RU" sz="320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г. Генеральной прокуратуры РФ № </a:t>
            </a:r>
            <a:r>
              <a:rPr lang="ru-RU" sz="3200" dirty="0" smtClean="0">
                <a:solidFill>
                  <a:schemeClr val="bg1"/>
                </a:solidFill>
                <a:latin typeface="Times New Roman" pitchFamily="18" charset="0"/>
                <a:ea typeface="Times New Roman" pitchFamily="18" charset="0"/>
                <a:cs typeface="Times New Roman" pitchFamily="18" charset="0"/>
              </a:rPr>
              <a:t>797/</a:t>
            </a:r>
            <a:r>
              <a:rPr kumimoji="0" lang="ru-RU" sz="320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11 и МВД РФ № 2, Перечень № 23).</a:t>
            </a:r>
            <a:endParaRPr kumimoji="0" lang="ru-RU" sz="320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ChangeArrowheads="1"/>
          </p:cNvSpPr>
          <p:nvPr/>
        </p:nvSpPr>
        <p:spPr bwMode="auto">
          <a:xfrm>
            <a:off x="179512" y="127992"/>
            <a:ext cx="8712968" cy="6640116"/>
          </a:xfrm>
          <a:prstGeom prst="roundRect">
            <a:avLst/>
          </a:prstGeom>
          <a:solidFill>
            <a:schemeClr val="accent6">
              <a:lumMod val="20000"/>
              <a:lumOff val="80000"/>
            </a:schemeClr>
          </a:solidFill>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Для отнесения конкретного деяния к преступлению коррупционной направленности оно должно содержать </a:t>
            </a:r>
            <a:r>
              <a:rPr kumimoji="0" lang="ru-RU"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совокупность установленных критериев</a:t>
            </a: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а именно:</a:t>
            </a:r>
            <a:endPar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400" b="1" i="1"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НАЛИЧИЕ НАДЛЕЖАЩИХ СУБЪЕКТОВ УГОЛОВНО НАКАЗУЕМОГО ДЕЯНИЯ</a:t>
            </a: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к которым относятся:</a:t>
            </a:r>
            <a:endPar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должностные лица</a:t>
            </a: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указанные в примечании к ст.285 УК, т. е. это лица, постоянно, временно или по специальному полномочию осуществляющие  </a:t>
            </a:r>
            <a:r>
              <a:rPr kumimoji="0" lang="ru-RU" sz="2400" b="0" i="1"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функции представителя власти</a:t>
            </a: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либо выполняющие </a:t>
            </a:r>
            <a:r>
              <a:rPr kumimoji="0" lang="ru-RU" sz="2400" b="0" i="1"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организационно-распорядительные, административно-хозяйственные функции</a:t>
            </a: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государственных органах, органах местного самоуправления, государственных и муниципальных учреждениях, государственных корпорациях, а так же в Вооруженных Силах РФ, других войсках и воинских формированиях РФ; лица, занимающие должности РФ или государственные должности субъектов РФ; </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
          <p:cNvSpPr>
            <a:spLocks noChangeArrowheads="1"/>
          </p:cNvSpPr>
          <p:nvPr/>
        </p:nvSpPr>
        <p:spPr bwMode="auto">
          <a:xfrm>
            <a:off x="251520" y="77525"/>
            <a:ext cx="8568952" cy="6231493"/>
          </a:xfrm>
          <a:prstGeom prst="roundRect">
            <a:avLst/>
          </a:prstGeom>
          <a:solidFill>
            <a:schemeClr val="accent6">
              <a:lumMod val="20000"/>
              <a:lumOff val="80000"/>
            </a:schemeClr>
          </a:solidFill>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ru-RU"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лица, выполняющие управленческие функции в коммерческой или иной организации</a:t>
            </a: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действующие от имени и в интересах юридического лица, </a:t>
            </a:r>
            <a:endPar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лица, выполняющие управленческие функции </a:t>
            </a: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 некоммерческой организации</a:t>
            </a: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не являющейся государственным органом, органом местного самоуправления, государственным или муниципальным учреждением, указанным в примечании к ст.201 УК РФ, т.е. это лица, выполняющие функции единоличного исполнительного органа, члена совета директоров или иного коллегиального исполнительного органа, а так же лица, постоянно или временно либо по специальному полномочию выполняющие </a:t>
            </a:r>
            <a:r>
              <a:rPr kumimoji="0" lang="ru-RU" sz="2400" b="0" i="1"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организационно-распорядительные или административно-хозяйственные  функции</a:t>
            </a: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в этих организациях;</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411760" y="1556792"/>
            <a:ext cx="4572000" cy="584775"/>
          </a:xfrm>
          <a:prstGeom prst="rect">
            <a:avLst/>
          </a:prstGeom>
        </p:spPr>
        <p:txBody>
          <a:bodyPr>
            <a:spAutoFit/>
          </a:bodyPr>
          <a:lstStyle/>
          <a:p>
            <a:pPr lvl="0" algn="just" fontAlgn="base">
              <a:spcBef>
                <a:spcPct val="0"/>
              </a:spcBef>
              <a:spcAft>
                <a:spcPct val="0"/>
              </a:spcAft>
            </a:pPr>
            <a:r>
              <a:rPr lang="en-US" sz="3200" dirty="0" smtClean="0">
                <a:latin typeface="Times New Roman" pitchFamily="18" charset="0"/>
                <a:ea typeface="Times New Roman" pitchFamily="18" charset="0"/>
                <a:cs typeface="Times New Roman" pitchFamily="18" charset="0"/>
              </a:rPr>
              <a:t>    </a:t>
            </a:r>
            <a:endParaRPr lang="ru-RU" sz="2000" dirty="0" smtClean="0">
              <a:latin typeface="Times New Roman" pitchFamily="18" charset="0"/>
              <a:cs typeface="Times New Roman" pitchFamily="18" charset="0"/>
            </a:endParaRPr>
          </a:p>
        </p:txBody>
      </p:sp>
      <p:sp>
        <p:nvSpPr>
          <p:cNvPr id="9" name="Прямоугольник 8"/>
          <p:cNvSpPr/>
          <p:nvPr/>
        </p:nvSpPr>
        <p:spPr>
          <a:xfrm>
            <a:off x="238413" y="3861048"/>
            <a:ext cx="8640960" cy="2923877"/>
          </a:xfrm>
          <a:prstGeom prst="rect">
            <a:avLst/>
          </a:prstGeom>
        </p:spPr>
        <p:txBody>
          <a:bodyPr wrap="square">
            <a:spAutoFit/>
          </a:bodyPr>
          <a:lstStyle/>
          <a:p>
            <a:pPr algn="just"/>
            <a:r>
              <a:rPr lang="ru-RU" sz="3200" b="1" dirty="0" smtClean="0">
                <a:solidFill>
                  <a:schemeClr val="bg1"/>
                </a:solidFill>
                <a:latin typeface="Times New Roman" pitchFamily="18" charset="0"/>
                <a:cs typeface="Times New Roman" pitchFamily="18" charset="0"/>
              </a:rPr>
              <a:t>Преступления «белых воротничков» - это кризис совести людей, поставленных на должность для того, чтобы народу жилось лучше.</a:t>
            </a:r>
          </a:p>
          <a:p>
            <a:pPr algn="r"/>
            <a:r>
              <a:rPr lang="ru-RU" sz="2800" dirty="0" err="1" smtClean="0">
                <a:solidFill>
                  <a:schemeClr val="bg1"/>
                </a:solidFill>
                <a:latin typeface="Times New Roman" pitchFamily="18" charset="0"/>
                <a:cs typeface="Times New Roman" pitchFamily="18" charset="0"/>
              </a:rPr>
              <a:t>И.И.Карпец</a:t>
            </a:r>
            <a:r>
              <a:rPr lang="ru-RU" sz="2800" dirty="0" smtClean="0">
                <a:solidFill>
                  <a:schemeClr val="bg1"/>
                </a:solidFill>
                <a:latin typeface="Times New Roman" pitchFamily="18" charset="0"/>
                <a:cs typeface="Times New Roman" pitchFamily="18" charset="0"/>
              </a:rPr>
              <a:t>, известный </a:t>
            </a:r>
          </a:p>
          <a:p>
            <a:pPr algn="r"/>
            <a:r>
              <a:rPr lang="ru-RU" sz="2800" dirty="0" smtClean="0">
                <a:solidFill>
                  <a:schemeClr val="bg1"/>
                </a:solidFill>
                <a:latin typeface="Times New Roman" pitchFamily="18" charset="0"/>
                <a:cs typeface="Times New Roman" pitchFamily="18" charset="0"/>
              </a:rPr>
              <a:t>российский юрист</a:t>
            </a:r>
            <a:endParaRPr lang="ru-RU" sz="2800" dirty="0">
              <a:solidFill>
                <a:schemeClr val="bg1"/>
              </a:solidFill>
              <a:latin typeface="Times New Roman" pitchFamily="18" charset="0"/>
              <a:cs typeface="Times New Roman" pitchFamily="18" charset="0"/>
            </a:endParaRPr>
          </a:p>
        </p:txBody>
      </p:sp>
      <p:pic>
        <p:nvPicPr>
          <p:cNvPr id="6" name="Picture 2" descr="Карикатура, Зудин Александр"/>
          <p:cNvPicPr>
            <a:picLocks noChangeAspect="1" noChangeArrowheads="1"/>
          </p:cNvPicPr>
          <p:nvPr/>
        </p:nvPicPr>
        <p:blipFill>
          <a:blip r:embed="rId2" cstate="print"/>
          <a:srcRect/>
          <a:stretch>
            <a:fillRect/>
          </a:stretch>
        </p:blipFill>
        <p:spPr bwMode="auto">
          <a:xfrm>
            <a:off x="1403648" y="260648"/>
            <a:ext cx="5976664" cy="3312368"/>
          </a:xfrm>
          <a:prstGeom prst="rect">
            <a:avLst/>
          </a:prstGeom>
          <a:noFill/>
          <a:ln w="76200">
            <a:solidFill>
              <a:schemeClr val="accent1"/>
            </a:solidFill>
          </a:ln>
        </p:spPr>
      </p:pic>
    </p:spTree>
  </p:cSld>
  <p:clrMapOvr>
    <a:masterClrMapping/>
  </p:clrMapOvr>
  <p:transition spd="slow" advClick="0" advTm="10000">
    <p:wedg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p:cNvSpPr>
            <a:spLocks noChangeArrowheads="1"/>
          </p:cNvSpPr>
          <p:nvPr/>
        </p:nvSpPr>
        <p:spPr bwMode="auto">
          <a:xfrm>
            <a:off x="323528" y="266091"/>
            <a:ext cx="8496944" cy="5822871"/>
          </a:xfrm>
          <a:prstGeom prst="roundRect">
            <a:avLst/>
          </a:prstGeom>
          <a:solidFill>
            <a:schemeClr val="accent6">
              <a:lumMod val="20000"/>
              <a:lumOff val="80000"/>
            </a:schemeClr>
          </a:solidFill>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ru-RU" sz="2800" b="1" i="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СВЯЗЬ ДЕЯНИЯ СО СЛУЖЕБНЫМ ПОЛОЖЕНИЕМ СУБЪЕКТА, ОТСТУПЛЕНИЕМ ОТ ЕГО ПРЯМЫХ ПРАВ И ОБЯЗАННОСТЕЙ;</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ru-RU" sz="2800" b="1" i="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800" b="1" i="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ОБЯЗАТЕЛЬНОЕ НАЛИЧИЕ У СУБЪЕКТА КОРЫСТНОГО МОТИВА </a:t>
            </a: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(деяние связано с получением  имущественных прав и выгод для себя или для третьих лиц);</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800" b="1" i="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СОВЕРШЕНИЕ ПРЕСТУПЛЕНИЯ ТОЛЬКО С ПРЯМЫМ УМЫСЛОМ</a:t>
            </a:r>
            <a:r>
              <a:rPr kumimoji="0" lang="ru-RU"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ChangeArrowheads="1"/>
          </p:cNvSpPr>
          <p:nvPr/>
        </p:nvSpPr>
        <p:spPr bwMode="auto">
          <a:xfrm>
            <a:off x="251520" y="469393"/>
            <a:ext cx="8496944" cy="5856923"/>
          </a:xfrm>
          <a:prstGeom prst="roundRect">
            <a:avLst/>
          </a:prstGeom>
          <a:solidFill>
            <a:schemeClr val="accent6">
              <a:lumMod val="20000"/>
              <a:lumOff val="80000"/>
            </a:schemeClr>
          </a:solidFill>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a:t>
            </a:r>
            <a:r>
              <a:rPr kumimoji="0" 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преступлениям коррупционной направленности </a:t>
            </a:r>
            <a:r>
              <a:rPr kumimoji="0" lang="ru-RU" sz="2000" b="1" i="1" u="sng"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без каких-либо условий </a:t>
            </a:r>
            <a:r>
              <a:rPr kumimoji="0" lang="ru-RU" sz="20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относятся следующие составы:</a:t>
            </a:r>
          </a:p>
          <a:p>
            <a:pPr algn="just" fontAlgn="base"/>
            <a:r>
              <a:rPr lang="ru-RU" sz="2000" dirty="0" smtClean="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ст. 141.1 УК РФ – </a:t>
            </a:r>
            <a:r>
              <a:rPr lang="ru-RU" sz="2000" b="1" i="1" dirty="0" smtClean="0">
                <a:latin typeface="Times New Roman" panose="02020603050405020304" pitchFamily="18" charset="0"/>
                <a:cs typeface="Times New Roman" panose="02020603050405020304" pitchFamily="18" charset="0"/>
              </a:rPr>
              <a:t>нарушение порядка финансирования избирательной компании</a:t>
            </a:r>
            <a:r>
              <a:rPr lang="ru-RU" sz="2000" b="1"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кандидата, избирательного объединения, деятельности инициативной группы по проведению </a:t>
            </a:r>
            <a:r>
              <a:rPr lang="ru-RU" sz="2000" i="1" dirty="0" smtClean="0">
                <a:latin typeface="Times New Roman" panose="02020603050405020304" pitchFamily="18" charset="0"/>
                <a:cs typeface="Times New Roman" panose="02020603050405020304" pitchFamily="18" charset="0"/>
              </a:rPr>
              <a:t>референдума</a:t>
            </a:r>
            <a:r>
              <a:rPr lang="ru-RU" sz="2000" dirty="0" smtClean="0">
                <a:latin typeface="Times New Roman" panose="02020603050405020304" pitchFamily="18" charset="0"/>
                <a:cs typeface="Times New Roman" panose="02020603050405020304" pitchFamily="18" charset="0"/>
              </a:rPr>
              <a:t>, иной группы участников референдума;</a:t>
            </a:r>
          </a:p>
          <a:p>
            <a:pPr algn="just" fontAlgn="base"/>
            <a:r>
              <a:rPr lang="ru-RU" sz="2000" dirty="0" smtClean="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ст.184 УК РФ – </a:t>
            </a:r>
            <a:r>
              <a:rPr lang="ru-RU" sz="2000" b="1" i="1" dirty="0" smtClean="0">
                <a:latin typeface="Times New Roman" panose="02020603050405020304" pitchFamily="18" charset="0"/>
                <a:cs typeface="Times New Roman" panose="02020603050405020304" pitchFamily="18" charset="0"/>
              </a:rPr>
              <a:t>подкуп участников и организаторов профессиональных спортивных соревнований и зрелищных коммерческих конкурсов</a:t>
            </a:r>
            <a:r>
              <a:rPr lang="ru-RU" sz="2000" b="1" dirty="0" smtClean="0">
                <a:latin typeface="Times New Roman" panose="02020603050405020304" pitchFamily="18" charset="0"/>
                <a:cs typeface="Times New Roman" panose="02020603050405020304" pitchFamily="18" charset="0"/>
              </a:rPr>
              <a:t>;</a:t>
            </a:r>
            <a:endParaRPr lang="ru-RU" sz="2000" dirty="0" smtClean="0">
              <a:latin typeface="Times New Roman" panose="02020603050405020304" pitchFamily="18" charset="0"/>
              <a:cs typeface="Times New Roman" panose="02020603050405020304" pitchFamily="18" charset="0"/>
            </a:endParaRPr>
          </a:p>
          <a:p>
            <a:pPr algn="just" fontAlgn="base"/>
            <a:r>
              <a:rPr lang="ru-RU" sz="2000" b="1" dirty="0" smtClean="0">
                <a:latin typeface="Times New Roman" panose="02020603050405020304" pitchFamily="18" charset="0"/>
                <a:cs typeface="Times New Roman" panose="02020603050405020304" pitchFamily="18" charset="0"/>
              </a:rPr>
              <a:t>- ст.200.5 УК РФ - </a:t>
            </a:r>
            <a:r>
              <a:rPr lang="ru-RU" sz="2000" b="1" i="1" dirty="0" smtClean="0">
                <a:latin typeface="Times New Roman" panose="02020603050405020304" pitchFamily="18" charset="0"/>
                <a:cs typeface="Times New Roman" panose="02020603050405020304" pitchFamily="18" charset="0"/>
              </a:rPr>
              <a:t>подкуп работника контрактной службы, контрактного управляющего, члена комиссии по осуществлению закупок;</a:t>
            </a:r>
            <a:endParaRPr lang="ru-RU" sz="2000" dirty="0" smtClean="0">
              <a:latin typeface="Times New Roman" panose="02020603050405020304" pitchFamily="18" charset="0"/>
              <a:cs typeface="Times New Roman" panose="02020603050405020304" pitchFamily="18" charset="0"/>
            </a:endParaRPr>
          </a:p>
          <a:p>
            <a:pPr algn="just" fontAlgn="base"/>
            <a:r>
              <a:rPr lang="ru-RU" sz="2000" b="1" dirty="0" smtClean="0">
                <a:latin typeface="Times New Roman" panose="02020603050405020304" pitchFamily="18" charset="0"/>
                <a:cs typeface="Times New Roman" panose="02020603050405020304" pitchFamily="18" charset="0"/>
              </a:rPr>
              <a:t>- ст.201.1 УК РФ - </a:t>
            </a:r>
            <a:r>
              <a:rPr lang="ru-RU" sz="2000" b="1" i="1" dirty="0" smtClean="0">
                <a:latin typeface="Times New Roman" panose="02020603050405020304" pitchFamily="18" charset="0"/>
                <a:cs typeface="Times New Roman" panose="02020603050405020304" pitchFamily="18" charset="0"/>
              </a:rPr>
              <a:t>злоупотребление полномочиями при выполнении государственного оборонного заказа;</a:t>
            </a:r>
            <a:endParaRPr lang="ru-RU" sz="2000" dirty="0" smtClean="0">
              <a:latin typeface="Times New Roman" panose="02020603050405020304" pitchFamily="18" charset="0"/>
              <a:cs typeface="Times New Roman" panose="02020603050405020304" pitchFamily="18" charset="0"/>
            </a:endParaRPr>
          </a:p>
          <a:p>
            <a:pPr algn="just" fontAlgn="base"/>
            <a:r>
              <a:rPr lang="ru-RU" sz="2000" dirty="0" smtClean="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ст. 204 УК РФ – </a:t>
            </a:r>
            <a:r>
              <a:rPr lang="ru-RU" sz="2000" b="1" i="1" dirty="0" smtClean="0">
                <a:latin typeface="Times New Roman" panose="02020603050405020304" pitchFamily="18" charset="0"/>
                <a:cs typeface="Times New Roman" panose="02020603050405020304" pitchFamily="18" charset="0"/>
              </a:rPr>
              <a:t>коммерческий подкуп</a:t>
            </a:r>
            <a:r>
              <a:rPr lang="ru-RU" sz="2000" b="1" dirty="0" smtClean="0">
                <a:latin typeface="Times New Roman" panose="02020603050405020304" pitchFamily="18" charset="0"/>
                <a:cs typeface="Times New Roman" panose="02020603050405020304" pitchFamily="18" charset="0"/>
              </a:rPr>
              <a:t>,</a:t>
            </a:r>
            <a:endParaRPr lang="ru-RU" sz="2000" dirty="0" smtClean="0">
              <a:latin typeface="Times New Roman" panose="02020603050405020304" pitchFamily="18" charset="0"/>
              <a:cs typeface="Times New Roman" panose="02020603050405020304" pitchFamily="18" charset="0"/>
            </a:endParaRPr>
          </a:p>
          <a:p>
            <a:pPr algn="just" fontAlgn="base"/>
            <a:r>
              <a:rPr lang="ru-RU" sz="2000" dirty="0" smtClean="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ст. 204.1 УК РФ – </a:t>
            </a:r>
            <a:r>
              <a:rPr lang="ru-RU" sz="2000" b="1" i="1" dirty="0" smtClean="0">
                <a:latin typeface="Times New Roman" panose="02020603050405020304" pitchFamily="18" charset="0"/>
                <a:cs typeface="Times New Roman" panose="02020603050405020304" pitchFamily="18" charset="0"/>
              </a:rPr>
              <a:t>посредничество в</a:t>
            </a:r>
            <a:r>
              <a:rPr lang="ru-RU" sz="2000" b="1" dirty="0" smtClean="0">
                <a:latin typeface="Times New Roman" panose="02020603050405020304" pitchFamily="18" charset="0"/>
                <a:cs typeface="Times New Roman" panose="02020603050405020304" pitchFamily="18" charset="0"/>
              </a:rPr>
              <a:t> </a:t>
            </a:r>
            <a:r>
              <a:rPr lang="ru-RU" sz="2000" b="1" i="1" dirty="0" smtClean="0">
                <a:latin typeface="Times New Roman" panose="02020603050405020304" pitchFamily="18" charset="0"/>
                <a:cs typeface="Times New Roman" panose="02020603050405020304" pitchFamily="18" charset="0"/>
              </a:rPr>
              <a:t>коммерческом подкупе</a:t>
            </a:r>
            <a:r>
              <a:rPr lang="ru-RU" sz="2000" b="1" dirty="0" smtClean="0">
                <a:latin typeface="Times New Roman" panose="02020603050405020304" pitchFamily="18" charset="0"/>
                <a:cs typeface="Times New Roman" panose="02020603050405020304" pitchFamily="18" charset="0"/>
              </a:rPr>
              <a:t>,</a:t>
            </a:r>
            <a:endParaRPr lang="ru-RU" sz="2000" dirty="0" smtClean="0">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ChangeArrowheads="1"/>
          </p:cNvSpPr>
          <p:nvPr/>
        </p:nvSpPr>
        <p:spPr bwMode="auto">
          <a:xfrm>
            <a:off x="251520" y="260649"/>
            <a:ext cx="8496944" cy="6449960"/>
          </a:xfrm>
          <a:prstGeom prst="roundRect">
            <a:avLst/>
          </a:prstGeom>
          <a:solidFill>
            <a:schemeClr val="accent6">
              <a:lumMod val="20000"/>
              <a:lumOff val="80000"/>
            </a:schemeClr>
          </a:solidFill>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lgn="just" fontAlgn="base"/>
            <a:r>
              <a:rPr lang="ru-RU" dirty="0" smtClean="0">
                <a:solidFill>
                  <a:srgbClr val="000000"/>
                </a:solidFill>
                <a:latin typeface="Times New Roman" pitchFamily="18" charset="0"/>
                <a:ea typeface="Times New Roman" pitchFamily="18" charset="0"/>
                <a:cs typeface="Times New Roman" pitchFamily="18" charset="0"/>
              </a:rPr>
              <a:t>  </a:t>
            </a:r>
            <a:r>
              <a:rPr lang="ru-RU" dirty="0" smtClean="0"/>
              <a:t>- </a:t>
            </a:r>
            <a:r>
              <a:rPr lang="ru-RU" b="1" dirty="0" smtClean="0">
                <a:latin typeface="Times New Roman" panose="02020603050405020304" pitchFamily="18" charset="0"/>
                <a:cs typeface="Times New Roman" panose="02020603050405020304" pitchFamily="18" charset="0"/>
              </a:rPr>
              <a:t>ст.226.1 ч 2 п. «а» УК РФ – </a:t>
            </a:r>
            <a:r>
              <a:rPr lang="ru-RU" b="1" i="1" dirty="0" smtClean="0">
                <a:latin typeface="Times New Roman" panose="02020603050405020304" pitchFamily="18" charset="0"/>
                <a:cs typeface="Times New Roman" panose="02020603050405020304" pitchFamily="18" charset="0"/>
              </a:rPr>
              <a:t>контрабанда</a:t>
            </a:r>
            <a:r>
              <a:rPr lang="ru-RU" b="1"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сильнодействующих, ядовитых, отравляющих, взрывчатых, радиоактивных веществ, радиоактивных источников, ядерных материалов, огнестрельного оружия или его основных частей, взрывных устройств, боеприпасов, оружия массового поражения, средств его доставки, иного вооружения, иной военной техники, а так же материалов и оборудовании, которые могут быть использованы при создании оружия массового поражения, средств его доставки, иного вооружения, иной военной техники, а равно стратегически важных товаров и ресурсов или культурных ценностей либо особо ценных диких животных и водных биологических ресурсов, </a:t>
            </a:r>
            <a:r>
              <a:rPr lang="ru-RU" i="1" dirty="0" smtClean="0">
                <a:latin typeface="Times New Roman" panose="02020603050405020304" pitchFamily="18" charset="0"/>
                <a:cs typeface="Times New Roman" panose="02020603050405020304" pitchFamily="18" charset="0"/>
              </a:rPr>
              <a:t>совершенная  должностным лицом с использованием своего служебного положения</a:t>
            </a:r>
            <a:r>
              <a:rPr lang="ru-RU" dirty="0" smtClean="0">
                <a:latin typeface="Times New Roman" panose="02020603050405020304" pitchFamily="18" charset="0"/>
                <a:cs typeface="Times New Roman" panose="02020603050405020304" pitchFamily="18" charset="0"/>
              </a:rPr>
              <a:t>, </a:t>
            </a:r>
          </a:p>
          <a:p>
            <a:pPr algn="just" fontAlgn="base"/>
            <a:r>
              <a:rPr lang="ru-RU"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ст.229.1 ч.2 п. «б» УК РФ – </a:t>
            </a:r>
            <a:r>
              <a:rPr lang="ru-RU" b="1" i="1" dirty="0" smtClean="0">
                <a:latin typeface="Times New Roman" panose="02020603050405020304" pitchFamily="18" charset="0"/>
                <a:cs typeface="Times New Roman" panose="02020603050405020304" pitchFamily="18" charset="0"/>
              </a:rPr>
              <a:t>контрабанда</a:t>
            </a:r>
            <a:r>
              <a:rPr lang="ru-RU" dirty="0" smtClean="0">
                <a:latin typeface="Times New Roman" panose="02020603050405020304" pitchFamily="18" charset="0"/>
                <a:cs typeface="Times New Roman" panose="02020603050405020304" pitchFamily="18" charset="0"/>
              </a:rPr>
              <a:t> наркотических средств, психотропных веществ, их </a:t>
            </a:r>
            <a:r>
              <a:rPr lang="ru-RU" dirty="0" err="1" smtClean="0">
                <a:latin typeface="Times New Roman" panose="02020603050405020304" pitchFamily="18" charset="0"/>
                <a:cs typeface="Times New Roman" panose="02020603050405020304" pitchFamily="18" charset="0"/>
              </a:rPr>
              <a:t>прекурсоров</a:t>
            </a:r>
            <a:r>
              <a:rPr lang="ru-RU" dirty="0" smtClean="0">
                <a:latin typeface="Times New Roman" panose="02020603050405020304" pitchFamily="18" charset="0"/>
                <a:cs typeface="Times New Roman" panose="02020603050405020304" pitchFamily="18" charset="0"/>
              </a:rPr>
              <a:t> или аналогов, растений, содержащих наркотические средства, психотропные вещества или их </a:t>
            </a:r>
            <a:r>
              <a:rPr lang="ru-RU" dirty="0" err="1" smtClean="0">
                <a:latin typeface="Times New Roman" panose="02020603050405020304" pitchFamily="18" charset="0"/>
                <a:cs typeface="Times New Roman" panose="02020603050405020304" pitchFamily="18" charset="0"/>
              </a:rPr>
              <a:t>прекурсоры</a:t>
            </a:r>
            <a:r>
              <a:rPr lang="ru-RU" dirty="0" smtClean="0">
                <a:latin typeface="Times New Roman" panose="02020603050405020304" pitchFamily="18" charset="0"/>
                <a:cs typeface="Times New Roman" panose="02020603050405020304" pitchFamily="18" charset="0"/>
              </a:rPr>
              <a:t>, либо их частей, содержащих наркотические средства, психотропные вещества или их </a:t>
            </a:r>
            <a:r>
              <a:rPr lang="ru-RU" dirty="0" err="1" smtClean="0">
                <a:latin typeface="Times New Roman" panose="02020603050405020304" pitchFamily="18" charset="0"/>
                <a:cs typeface="Times New Roman" panose="02020603050405020304" pitchFamily="18" charset="0"/>
              </a:rPr>
              <a:t>прекурсоры</a:t>
            </a:r>
            <a:r>
              <a:rPr lang="ru-RU" dirty="0" smtClean="0">
                <a:latin typeface="Times New Roman" panose="02020603050405020304" pitchFamily="18" charset="0"/>
                <a:cs typeface="Times New Roman" panose="02020603050405020304" pitchFamily="18" charset="0"/>
              </a:rPr>
              <a:t>, инструментов или оборудования, находящихся под специальным контролем  и используемых для изготовления наркотических средств или психотропных веществ, </a:t>
            </a:r>
            <a:r>
              <a:rPr lang="ru-RU" i="1" dirty="0" smtClean="0">
                <a:latin typeface="Times New Roman" panose="02020603050405020304" pitchFamily="18" charset="0"/>
                <a:cs typeface="Times New Roman" panose="02020603050405020304" pitchFamily="18" charset="0"/>
              </a:rPr>
              <a:t>совершенная  должностным лицом с использованием своего служебного положения</a:t>
            </a:r>
            <a:r>
              <a:rPr lang="ru-RU" dirty="0" smtClean="0">
                <a:latin typeface="Times New Roman" panose="02020603050405020304" pitchFamily="18" charset="0"/>
                <a:cs typeface="Times New Roman" panose="02020603050405020304"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ChangeArrowheads="1"/>
          </p:cNvSpPr>
          <p:nvPr/>
        </p:nvSpPr>
        <p:spPr bwMode="auto">
          <a:xfrm>
            <a:off x="251520" y="1082329"/>
            <a:ext cx="8496944" cy="4631055"/>
          </a:xfrm>
          <a:prstGeom prst="roundRect">
            <a:avLst/>
          </a:prstGeom>
          <a:solidFill>
            <a:schemeClr val="accent6">
              <a:lumMod val="20000"/>
              <a:lumOff val="80000"/>
            </a:schemeClr>
          </a:solidFill>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lgn="just" fontAlgn="base"/>
            <a:r>
              <a:rPr lang="ru-RU" dirty="0" smtClean="0">
                <a:solidFill>
                  <a:srgbClr val="000000"/>
                </a:solidFill>
                <a:latin typeface="Times New Roman" pitchFamily="18" charset="0"/>
                <a:ea typeface="Times New Roman" pitchFamily="18" charset="0"/>
                <a:cs typeface="Times New Roman" pitchFamily="18" charset="0"/>
              </a:rPr>
              <a:t> -</a:t>
            </a:r>
            <a:r>
              <a:rPr lang="ru-RU" sz="3200" dirty="0" smtClean="0"/>
              <a:t> </a:t>
            </a:r>
            <a:r>
              <a:rPr lang="ru-RU" sz="2400" b="1" dirty="0" smtClean="0">
                <a:latin typeface="Times New Roman" panose="02020603050405020304" pitchFamily="18" charset="0"/>
                <a:cs typeface="Times New Roman" panose="02020603050405020304" pitchFamily="18" charset="0"/>
              </a:rPr>
              <a:t>ст.289 УК РФ – </a:t>
            </a:r>
            <a:r>
              <a:rPr lang="ru-RU" sz="2400" b="1" i="1" dirty="0" smtClean="0">
                <a:latin typeface="Times New Roman" panose="02020603050405020304" pitchFamily="18" charset="0"/>
                <a:cs typeface="Times New Roman" panose="02020603050405020304" pitchFamily="18" charset="0"/>
              </a:rPr>
              <a:t>незаконное участие в предпринимательской деятельности, </a:t>
            </a:r>
          </a:p>
          <a:p>
            <a:pPr algn="just" fontAlgn="base"/>
            <a:endParaRPr lang="ru-RU" sz="2400" dirty="0" smtClean="0">
              <a:latin typeface="Times New Roman" panose="02020603050405020304" pitchFamily="18" charset="0"/>
              <a:cs typeface="Times New Roman" panose="02020603050405020304" pitchFamily="18" charset="0"/>
            </a:endParaRPr>
          </a:p>
          <a:p>
            <a:pPr algn="just" fontAlgn="base">
              <a:buFontTx/>
              <a:buChar char="-"/>
            </a:pPr>
            <a:r>
              <a:rPr lang="ru-RU" sz="2400" b="1" dirty="0" smtClean="0">
                <a:latin typeface="Times New Roman" panose="02020603050405020304" pitchFamily="18" charset="0"/>
                <a:cs typeface="Times New Roman" panose="02020603050405020304" pitchFamily="18" charset="0"/>
              </a:rPr>
              <a:t>ст.290 УК РФ – </a:t>
            </a:r>
            <a:r>
              <a:rPr lang="ru-RU" sz="2400" b="1" i="1" dirty="0" smtClean="0">
                <a:latin typeface="Times New Roman" panose="02020603050405020304" pitchFamily="18" charset="0"/>
                <a:cs typeface="Times New Roman" panose="02020603050405020304" pitchFamily="18" charset="0"/>
              </a:rPr>
              <a:t>получение взятки</a:t>
            </a:r>
            <a:r>
              <a:rPr lang="ru-RU" sz="2400" b="1" dirty="0" smtClean="0">
                <a:latin typeface="Times New Roman" panose="02020603050405020304" pitchFamily="18" charset="0"/>
                <a:cs typeface="Times New Roman" panose="02020603050405020304" pitchFamily="18" charset="0"/>
              </a:rPr>
              <a:t>, </a:t>
            </a:r>
          </a:p>
          <a:p>
            <a:pPr algn="just" fontAlgn="base">
              <a:buFontTx/>
              <a:buChar char="-"/>
            </a:pPr>
            <a:endParaRPr lang="ru-RU" sz="2400" dirty="0" smtClean="0">
              <a:latin typeface="Times New Roman" panose="02020603050405020304" pitchFamily="18" charset="0"/>
              <a:cs typeface="Times New Roman" panose="02020603050405020304" pitchFamily="18" charset="0"/>
            </a:endParaRPr>
          </a:p>
          <a:p>
            <a:pPr algn="just" fontAlgn="base">
              <a:buFontTx/>
              <a:buChar char="-"/>
            </a:pPr>
            <a:r>
              <a:rPr lang="ru-RU" sz="2400" b="1" dirty="0" smtClean="0">
                <a:latin typeface="Times New Roman" panose="02020603050405020304" pitchFamily="18" charset="0"/>
                <a:cs typeface="Times New Roman" panose="02020603050405020304" pitchFamily="18" charset="0"/>
              </a:rPr>
              <a:t>ст.291 УК РФ – </a:t>
            </a:r>
            <a:r>
              <a:rPr lang="ru-RU" sz="2400" b="1" i="1" dirty="0" smtClean="0">
                <a:latin typeface="Times New Roman" panose="02020603050405020304" pitchFamily="18" charset="0"/>
                <a:cs typeface="Times New Roman" panose="02020603050405020304" pitchFamily="18" charset="0"/>
              </a:rPr>
              <a:t>дача взятки</a:t>
            </a:r>
            <a:r>
              <a:rPr lang="ru-RU" sz="2400" b="1" dirty="0" smtClean="0">
                <a:latin typeface="Times New Roman" panose="02020603050405020304" pitchFamily="18" charset="0"/>
                <a:cs typeface="Times New Roman" panose="02020603050405020304" pitchFamily="18" charset="0"/>
              </a:rPr>
              <a:t>,</a:t>
            </a:r>
          </a:p>
          <a:p>
            <a:pPr algn="just" fontAlgn="base">
              <a:buFontTx/>
              <a:buChar char="-"/>
            </a:pPr>
            <a:endParaRPr lang="ru-RU" sz="2400" dirty="0" smtClean="0">
              <a:latin typeface="Times New Roman" panose="02020603050405020304" pitchFamily="18" charset="0"/>
              <a:cs typeface="Times New Roman" panose="02020603050405020304" pitchFamily="18" charset="0"/>
            </a:endParaRPr>
          </a:p>
          <a:p>
            <a:pPr lvl="0" algn="just" fontAlgn="base"/>
            <a:r>
              <a:rPr lang="ru-RU" sz="2400" b="1" dirty="0" smtClean="0">
                <a:latin typeface="Times New Roman" panose="02020603050405020304" pitchFamily="18" charset="0"/>
                <a:cs typeface="Times New Roman" panose="02020603050405020304" pitchFamily="18" charset="0"/>
              </a:rPr>
              <a:t>ст.291.1 УК РФ -  </a:t>
            </a:r>
            <a:r>
              <a:rPr lang="ru-RU" sz="2400" b="1" i="1" dirty="0" smtClean="0">
                <a:latin typeface="Times New Roman" panose="02020603050405020304" pitchFamily="18" charset="0"/>
                <a:cs typeface="Times New Roman" panose="02020603050405020304" pitchFamily="18" charset="0"/>
              </a:rPr>
              <a:t>посредничество во взяточничестве</a:t>
            </a:r>
            <a:r>
              <a:rPr lang="ru-RU" sz="2400" b="1" dirty="0" smtClean="0">
                <a:latin typeface="Times New Roman" panose="02020603050405020304" pitchFamily="18" charset="0"/>
                <a:cs typeface="Times New Roman" panose="02020603050405020304" pitchFamily="18" charset="0"/>
              </a:rPr>
              <a:t>,</a:t>
            </a:r>
          </a:p>
          <a:p>
            <a:pPr lvl="0" algn="just" fontAlgn="base"/>
            <a:endParaRPr lang="ru-RU" sz="2400" dirty="0" smtClean="0">
              <a:latin typeface="Times New Roman" panose="02020603050405020304" pitchFamily="18" charset="0"/>
              <a:cs typeface="Times New Roman" panose="02020603050405020304" pitchFamily="18" charset="0"/>
            </a:endParaRPr>
          </a:p>
          <a:p>
            <a:pPr lvl="0" algn="just" fontAlgn="base"/>
            <a:r>
              <a:rPr lang="ru-RU" sz="2400" b="1" dirty="0" smtClean="0">
                <a:latin typeface="Times New Roman" panose="02020603050405020304" pitchFamily="18" charset="0"/>
                <a:cs typeface="Times New Roman" panose="02020603050405020304" pitchFamily="18" charset="0"/>
              </a:rPr>
              <a:t>ст.291.2 УК РФ – </a:t>
            </a:r>
            <a:r>
              <a:rPr lang="ru-RU" sz="2400" b="1" i="1" dirty="0" smtClean="0">
                <a:latin typeface="Times New Roman" panose="02020603050405020304" pitchFamily="18" charset="0"/>
                <a:cs typeface="Times New Roman" panose="02020603050405020304" pitchFamily="18" charset="0"/>
              </a:rPr>
              <a:t>мелкое взяточничество.</a:t>
            </a:r>
            <a:endParaRPr lang="ru-RU" sz="2400" dirty="0" smtClean="0">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1"/>
          <p:cNvSpPr>
            <a:spLocks noChangeArrowheads="1"/>
          </p:cNvSpPr>
          <p:nvPr/>
        </p:nvSpPr>
        <p:spPr bwMode="auto">
          <a:xfrm>
            <a:off x="179512" y="388120"/>
            <a:ext cx="8712968" cy="5550456"/>
          </a:xfrm>
          <a:prstGeom prst="roundRect">
            <a:avLst/>
          </a:prstGeom>
          <a:solidFill>
            <a:schemeClr val="accent6">
              <a:lumMod val="20000"/>
              <a:lumOff val="80000"/>
            </a:schemeClr>
          </a:solidFill>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ст. 294 УК РФ </a:t>
            </a: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воспрепятствование осуществлению правосудия и производству предварительного расследования,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ст.295 УК РФ </a:t>
            </a: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посягательство на жизнь лица, осуществляющего правосудие или предварительное расследование,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ст.296 УК РФ </a:t>
            </a: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угроза или насильственные действия в связи с осуществлением правосудия  или производством предварительного расследования,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ст.302 УК РФ </a:t>
            </a: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принуждение к даче показаний,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ст.307 УК РФ </a:t>
            </a: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заведомо ложные показания, заключение эксперта, специалиста или неправильный перевод,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ст.309 УК РФ</a:t>
            </a: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 подкуп или принуждение к даче показаний или уклонению от дачи показаний либо к неправильному переводу,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относятся к разряду коррупционных </a:t>
            </a:r>
            <a:r>
              <a:rPr kumimoji="0" lang="ru-RU" sz="2000" b="1" i="1" u="sng"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в соответствии с международными актами в том случае, если совершенное основное преступление является преступлением коррупционной направленности</a:t>
            </a:r>
            <a:r>
              <a:rPr kumimoji="0" lang="ru-RU" sz="2000" b="1" i="0" u="sng"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t>
            </a:r>
            <a:endParaRPr kumimoji="0" lang="ru-RU" sz="2000" b="1" i="0" u="sng"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
          <p:cNvSpPr>
            <a:spLocks noChangeArrowheads="1"/>
          </p:cNvSpPr>
          <p:nvPr/>
        </p:nvSpPr>
        <p:spPr bwMode="auto">
          <a:xfrm>
            <a:off x="179512" y="478312"/>
            <a:ext cx="8784976" cy="6027182"/>
          </a:xfrm>
          <a:prstGeom prst="roundRect">
            <a:avLst/>
          </a:prstGeom>
          <a:solidFill>
            <a:schemeClr val="accent6">
              <a:lumMod val="20000"/>
              <a:lumOff val="80000"/>
            </a:schemeClr>
          </a:solidFill>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Ряд преступлений относятся к разряду коррупционных в том случае, если они были  совершены </a:t>
            </a:r>
            <a:r>
              <a:rPr kumimoji="0" lang="ru-RU" sz="2000" b="1" i="1" u="sng"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с корыстным мотивом</a:t>
            </a: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Это преступления, предусмотренные </a:t>
            </a:r>
          </a:p>
          <a:p>
            <a:pPr lvl="0" algn="just" fontAlgn="base">
              <a:buFont typeface="Arial" pitchFamily="34" charset="0"/>
              <a:buChar char="•"/>
            </a:pPr>
            <a:r>
              <a:rPr lang="ru-RU" b="1" dirty="0" smtClean="0">
                <a:latin typeface="Times New Roman" panose="02020603050405020304" pitchFamily="18" charset="0"/>
                <a:cs typeface="Times New Roman" panose="02020603050405020304" pitchFamily="18" charset="0"/>
              </a:rPr>
              <a:t>ст.141 ч.2 п.п. «а», «б» УК РФ </a:t>
            </a:r>
            <a:r>
              <a:rPr lang="ru-RU" dirty="0" smtClean="0">
                <a:latin typeface="Times New Roman" panose="02020603050405020304" pitchFamily="18" charset="0"/>
                <a:cs typeface="Times New Roman" panose="02020603050405020304" pitchFamily="18" charset="0"/>
              </a:rPr>
              <a:t>– воспрепятствование  осуществлению избирательных прав  или работе избирательных комиссий, соединенное с подкупом, обманом, принуждением, применением насилия либо с угрозой его применения, а так же совершенное  лицом с использованием своего служебного положения, </a:t>
            </a:r>
          </a:p>
          <a:p>
            <a:pPr lvl="0" algn="just" fontAlgn="base">
              <a:buFont typeface="Arial" pitchFamily="34" charset="0"/>
              <a:buChar char="•"/>
            </a:pPr>
            <a:r>
              <a:rPr lang="ru-RU" b="1" dirty="0" smtClean="0">
                <a:latin typeface="Times New Roman" panose="02020603050405020304" pitchFamily="18" charset="0"/>
                <a:cs typeface="Times New Roman" panose="02020603050405020304" pitchFamily="18" charset="0"/>
              </a:rPr>
              <a:t>ст.142 ч.2 УК РФ </a:t>
            </a:r>
            <a:r>
              <a:rPr lang="ru-RU" dirty="0" smtClean="0">
                <a:latin typeface="Times New Roman" panose="02020603050405020304" pitchFamily="18" charset="0"/>
                <a:cs typeface="Times New Roman" panose="02020603050405020304" pitchFamily="18" charset="0"/>
              </a:rPr>
              <a:t>– фальсификация избирательных документов, документов референдума, совершенные группой лиц по предварительному сговору или организованной группой, либо соединенные с подкупом, принуждением, применением насилия или угрозой его применения, </a:t>
            </a:r>
          </a:p>
          <a:p>
            <a:pPr lvl="0" algn="just" fontAlgn="base">
              <a:buFont typeface="Arial" pitchFamily="34" charset="0"/>
              <a:buChar char="•"/>
            </a:pPr>
            <a:r>
              <a:rPr lang="ru-RU" b="1" dirty="0" smtClean="0">
                <a:latin typeface="Times New Roman" panose="02020603050405020304" pitchFamily="18" charset="0"/>
                <a:cs typeface="Times New Roman" panose="02020603050405020304" pitchFamily="18" charset="0"/>
              </a:rPr>
              <a:t>ст. 170 УК РФ </a:t>
            </a:r>
            <a:r>
              <a:rPr lang="ru-RU" dirty="0" smtClean="0">
                <a:latin typeface="Times New Roman" panose="02020603050405020304" pitchFamily="18" charset="0"/>
                <a:cs typeface="Times New Roman" panose="02020603050405020304" pitchFamily="18" charset="0"/>
              </a:rPr>
              <a:t>– регистрация незаконных сделок с землей, </a:t>
            </a:r>
          </a:p>
          <a:p>
            <a:pPr lvl="0" algn="just" fontAlgn="base">
              <a:buFont typeface="Arial" pitchFamily="34" charset="0"/>
              <a:buChar char="•"/>
            </a:pPr>
            <a:r>
              <a:rPr lang="ru-RU" b="1" dirty="0" smtClean="0">
                <a:latin typeface="Times New Roman" panose="02020603050405020304" pitchFamily="18" charset="0"/>
                <a:cs typeface="Times New Roman" panose="02020603050405020304" pitchFamily="18" charset="0"/>
              </a:rPr>
              <a:t>ст.200.4 УК РФ - </a:t>
            </a:r>
            <a:r>
              <a:rPr lang="ru-RU" dirty="0" smtClean="0">
                <a:latin typeface="Times New Roman" panose="02020603050405020304" pitchFamily="18" charset="0"/>
                <a:cs typeface="Times New Roman" panose="02020603050405020304" pitchFamily="18" charset="0"/>
              </a:rPr>
              <a:t>злоупотребления в сфере закупок товаров, работ, услуг для обеспечения государственных или муниципальных нужд,</a:t>
            </a:r>
            <a:r>
              <a:rPr lang="ru-RU" b="1" dirty="0" smtClean="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lvl="0" algn="just" fontAlgn="base">
              <a:buFont typeface="Arial" pitchFamily="34" charset="0"/>
              <a:buChar char="•"/>
            </a:pPr>
            <a:r>
              <a:rPr lang="ru-RU" b="1" dirty="0" smtClean="0">
                <a:latin typeface="Times New Roman" panose="02020603050405020304" pitchFamily="18" charset="0"/>
                <a:cs typeface="Times New Roman" panose="02020603050405020304" pitchFamily="18" charset="0"/>
              </a:rPr>
              <a:t>ст. 201 УК РФ </a:t>
            </a:r>
            <a:r>
              <a:rPr lang="ru-RU" dirty="0" smtClean="0">
                <a:latin typeface="Times New Roman" panose="02020603050405020304" pitchFamily="18" charset="0"/>
                <a:cs typeface="Times New Roman" panose="02020603050405020304" pitchFamily="18" charset="0"/>
              </a:rPr>
              <a:t>– злоупотребление полномочиями, </a:t>
            </a:r>
          </a:p>
          <a:p>
            <a:pPr lvl="0" algn="just" fontAlgn="base">
              <a:buFont typeface="Arial" pitchFamily="34" charset="0"/>
              <a:buChar char="•"/>
            </a:pPr>
            <a:r>
              <a:rPr lang="ru-RU" b="1" dirty="0" smtClean="0">
                <a:latin typeface="Times New Roman" panose="02020603050405020304" pitchFamily="18" charset="0"/>
                <a:cs typeface="Times New Roman" panose="02020603050405020304" pitchFamily="18" charset="0"/>
              </a:rPr>
              <a:t>ст. 202 УК РФ </a:t>
            </a:r>
            <a:r>
              <a:rPr lang="ru-RU" dirty="0" smtClean="0">
                <a:latin typeface="Times New Roman" panose="02020603050405020304" pitchFamily="18" charset="0"/>
                <a:cs typeface="Times New Roman" panose="02020603050405020304" pitchFamily="18" charset="0"/>
              </a:rPr>
              <a:t>– злоупотребление полномочиями частными нотариусами и аудиторами, </a:t>
            </a:r>
          </a:p>
          <a:p>
            <a:pPr marL="0" marR="0" lvl="0" indent="0" algn="just" defTabSz="914400" rtl="0" eaLnBrk="0" fontAlgn="base" latinLnBrk="0" hangingPunct="0">
              <a:lnSpc>
                <a:spcPct val="100000"/>
              </a:lnSpc>
              <a:spcBef>
                <a:spcPct val="0"/>
              </a:spcBef>
              <a:spcAft>
                <a:spcPct val="0"/>
              </a:spcAft>
              <a:buClrTx/>
              <a:buSzTx/>
              <a:tabLst/>
            </a:pPr>
            <a:endParaRPr kumimoji="0" lang="ru-RU" sz="1800" b="0" i="0" u="none" strike="noStrike" cap="none" normalizeH="0" baseline="0" dirty="0" smtClean="0">
              <a:ln>
                <a:noFill/>
              </a:ln>
              <a:solidFill>
                <a:schemeClr val="bg1"/>
              </a:solidFill>
              <a:effectLst/>
              <a:latin typeface="Arial" pitchFamily="34" charset="0"/>
            </a:endParaRPr>
          </a:p>
        </p:txBody>
      </p:sp>
    </p:spTree>
  </p:cSld>
  <p:clrMapOvr>
    <a:masterClrMapping/>
  </p:clrMapOvr>
  <p:transition spd="slow">
    <p:wedg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
          <p:cNvSpPr>
            <a:spLocks noChangeArrowheads="1"/>
          </p:cNvSpPr>
          <p:nvPr/>
        </p:nvSpPr>
        <p:spPr bwMode="auto">
          <a:xfrm>
            <a:off x="179512" y="1151732"/>
            <a:ext cx="8784976" cy="4528899"/>
          </a:xfrm>
          <a:prstGeom prst="roundRect">
            <a:avLst/>
          </a:prstGeom>
          <a:solidFill>
            <a:schemeClr val="accent6">
              <a:lumMod val="20000"/>
              <a:lumOff val="80000"/>
            </a:schemeClr>
          </a:solidFill>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fontAlgn="base"/>
            <a:r>
              <a:rPr lang="ru-RU" sz="2000" b="1" dirty="0" smtClean="0">
                <a:latin typeface="Times New Roman" panose="02020603050405020304" pitchFamily="18" charset="0"/>
                <a:cs typeface="Times New Roman" panose="02020603050405020304" pitchFamily="18" charset="0"/>
              </a:rPr>
              <a:t>ст.258.1 УК РФ - </a:t>
            </a:r>
            <a:r>
              <a:rPr lang="ru-RU" sz="2000" dirty="0" smtClean="0">
                <a:latin typeface="Times New Roman" panose="02020603050405020304" pitchFamily="18" charset="0"/>
                <a:cs typeface="Times New Roman" panose="02020603050405020304" pitchFamily="18" charset="0"/>
              </a:rPr>
              <a:t>незаконные добыча и оборот особо ценных диких животных и водных биологических ресурсов, принадлежащих к видам, занесенным в Красную книгу РФ и (или) охраняемым международными договорами РФ,</a:t>
            </a:r>
            <a:r>
              <a:rPr lang="ru-RU" sz="2000" b="1" dirty="0" smtClean="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pPr lvl="0" fontAlgn="base"/>
            <a:r>
              <a:rPr lang="ru-RU" sz="2000" b="1" dirty="0" smtClean="0">
                <a:latin typeface="Times New Roman" panose="02020603050405020304" pitchFamily="18" charset="0"/>
                <a:cs typeface="Times New Roman" panose="02020603050405020304" pitchFamily="18" charset="0"/>
              </a:rPr>
              <a:t>ст. 285 УК РФ </a:t>
            </a:r>
            <a:r>
              <a:rPr lang="ru-RU" sz="2000" dirty="0" smtClean="0">
                <a:latin typeface="Times New Roman" panose="02020603050405020304" pitchFamily="18" charset="0"/>
                <a:cs typeface="Times New Roman" panose="02020603050405020304" pitchFamily="18" charset="0"/>
              </a:rPr>
              <a:t>– злоупотребление должностными полномочиями, </a:t>
            </a:r>
          </a:p>
          <a:p>
            <a:pPr lvl="0" fontAlgn="base"/>
            <a:r>
              <a:rPr lang="ru-RU" sz="2000" b="1" dirty="0" smtClean="0">
                <a:latin typeface="Times New Roman" panose="02020603050405020304" pitchFamily="18" charset="0"/>
                <a:cs typeface="Times New Roman" panose="02020603050405020304" pitchFamily="18" charset="0"/>
              </a:rPr>
              <a:t>ст. 285.1 УК РФ </a:t>
            </a:r>
            <a:r>
              <a:rPr lang="ru-RU" sz="2000" dirty="0" smtClean="0">
                <a:latin typeface="Times New Roman" panose="02020603050405020304" pitchFamily="18" charset="0"/>
                <a:cs typeface="Times New Roman" panose="02020603050405020304" pitchFamily="18" charset="0"/>
              </a:rPr>
              <a:t>– нецелевое расходование бюджетных средств, </a:t>
            </a:r>
          </a:p>
          <a:p>
            <a:pPr lvl="0" fontAlgn="base"/>
            <a:r>
              <a:rPr lang="ru-RU" sz="2000" b="1" dirty="0" smtClean="0">
                <a:latin typeface="Times New Roman" panose="02020603050405020304" pitchFamily="18" charset="0"/>
                <a:cs typeface="Times New Roman" panose="02020603050405020304" pitchFamily="18" charset="0"/>
              </a:rPr>
              <a:t>ст. 285.2 УК РФ </a:t>
            </a:r>
            <a:r>
              <a:rPr lang="ru-RU" sz="2000" dirty="0" smtClean="0">
                <a:latin typeface="Times New Roman" panose="02020603050405020304" pitchFamily="18" charset="0"/>
                <a:cs typeface="Times New Roman" panose="02020603050405020304" pitchFamily="18" charset="0"/>
              </a:rPr>
              <a:t>– нецелевое расходование средств государственных внебюджетных фондов, </a:t>
            </a:r>
          </a:p>
          <a:p>
            <a:pPr lvl="0" fontAlgn="base"/>
            <a:r>
              <a:rPr lang="ru-RU" sz="2000" b="1" dirty="0" smtClean="0">
                <a:latin typeface="Times New Roman" panose="02020603050405020304" pitchFamily="18" charset="0"/>
                <a:cs typeface="Times New Roman" panose="02020603050405020304" pitchFamily="18" charset="0"/>
              </a:rPr>
              <a:t>ст.285.3 УК РФ </a:t>
            </a:r>
            <a:r>
              <a:rPr lang="ru-RU" sz="2000" dirty="0" smtClean="0">
                <a:latin typeface="Times New Roman" panose="02020603050405020304" pitchFamily="18" charset="0"/>
                <a:cs typeface="Times New Roman" panose="02020603050405020304" pitchFamily="18" charset="0"/>
              </a:rPr>
              <a:t>– внесение в единые государственные реестры заведомо недостоверных сведений, </a:t>
            </a:r>
          </a:p>
          <a:p>
            <a:pPr lvl="0" fontAlgn="base"/>
            <a:r>
              <a:rPr lang="ru-RU" sz="2000" b="1" dirty="0" smtClean="0">
                <a:latin typeface="Times New Roman" panose="02020603050405020304" pitchFamily="18" charset="0"/>
                <a:cs typeface="Times New Roman" panose="02020603050405020304" pitchFamily="18" charset="0"/>
              </a:rPr>
              <a:t>ст.285.4 УК РФ -  </a:t>
            </a:r>
            <a:r>
              <a:rPr lang="ru-RU" sz="2000" dirty="0" smtClean="0">
                <a:latin typeface="Times New Roman" panose="02020603050405020304" pitchFamily="18" charset="0"/>
                <a:cs typeface="Times New Roman" panose="02020603050405020304" pitchFamily="18" charset="0"/>
              </a:rPr>
              <a:t>злоупотребление должностными полномочиями при выполнении государственного оборонного заказа,</a:t>
            </a:r>
            <a:r>
              <a:rPr lang="ru-RU" sz="2000" b="1" dirty="0" smtClean="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pPr lvl="0" algn="just"/>
            <a:endParaRPr lang="ru-RU" sz="2000" dirty="0" smtClean="0">
              <a:solidFill>
                <a:schemeClr val="bg1"/>
              </a:solidFill>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
          <p:cNvSpPr>
            <a:spLocks noChangeArrowheads="1"/>
          </p:cNvSpPr>
          <p:nvPr/>
        </p:nvSpPr>
        <p:spPr bwMode="auto">
          <a:xfrm>
            <a:off x="179512" y="1832770"/>
            <a:ext cx="8784976" cy="3166824"/>
          </a:xfrm>
          <a:prstGeom prst="roundRect">
            <a:avLst/>
          </a:prstGeom>
          <a:solidFill>
            <a:schemeClr val="accent6">
              <a:lumMod val="20000"/>
              <a:lumOff val="80000"/>
            </a:schemeClr>
          </a:solidFill>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fontAlgn="base"/>
            <a:r>
              <a:rPr lang="ru-RU" sz="2000" b="1" dirty="0" smtClean="0">
                <a:latin typeface="Times New Roman" panose="02020603050405020304" pitchFamily="18" charset="0"/>
                <a:cs typeface="Times New Roman" panose="02020603050405020304" pitchFamily="18" charset="0"/>
              </a:rPr>
              <a:t>ст. 286  ч.ч.1, 2, 3 п. «в» УК РФ </a:t>
            </a:r>
            <a:r>
              <a:rPr lang="ru-RU" sz="2000" dirty="0" smtClean="0">
                <a:latin typeface="Times New Roman" panose="02020603050405020304" pitchFamily="18" charset="0"/>
                <a:cs typeface="Times New Roman" panose="02020603050405020304" pitchFamily="18" charset="0"/>
              </a:rPr>
              <a:t>– превышение должностных полномочий, </a:t>
            </a:r>
          </a:p>
          <a:p>
            <a:pPr lvl="0" algn="just" fontAlgn="base"/>
            <a:r>
              <a:rPr lang="ru-RU" sz="2000" b="1" dirty="0" smtClean="0">
                <a:latin typeface="Times New Roman" panose="02020603050405020304" pitchFamily="18" charset="0"/>
                <a:cs typeface="Times New Roman" panose="02020603050405020304" pitchFamily="18" charset="0"/>
              </a:rPr>
              <a:t>ст.292 УК РФ </a:t>
            </a:r>
            <a:r>
              <a:rPr lang="ru-RU" sz="2000" dirty="0" smtClean="0">
                <a:latin typeface="Times New Roman" panose="02020603050405020304" pitchFamily="18" charset="0"/>
                <a:cs typeface="Times New Roman" panose="02020603050405020304" pitchFamily="18" charset="0"/>
              </a:rPr>
              <a:t>– служебный подлог, </a:t>
            </a:r>
          </a:p>
          <a:p>
            <a:pPr lvl="0" algn="just" fontAlgn="base"/>
            <a:r>
              <a:rPr lang="ru-RU" sz="2000" b="1" dirty="0" smtClean="0">
                <a:latin typeface="Times New Roman" panose="02020603050405020304" pitchFamily="18" charset="0"/>
                <a:cs typeface="Times New Roman" panose="02020603050405020304" pitchFamily="18" charset="0"/>
              </a:rPr>
              <a:t>ст.299 УК РФ - </a:t>
            </a:r>
            <a:r>
              <a:rPr lang="ru-RU" sz="2000" dirty="0" smtClean="0">
                <a:latin typeface="Times New Roman" panose="02020603050405020304" pitchFamily="18" charset="0"/>
                <a:cs typeface="Times New Roman" panose="02020603050405020304" pitchFamily="18" charset="0"/>
              </a:rPr>
              <a:t>привлечение заведомо невиновного к уголовной ответственности или незаконное возбуждение уголовного дела, </a:t>
            </a:r>
          </a:p>
          <a:p>
            <a:pPr lvl="0" algn="just" fontAlgn="base"/>
            <a:r>
              <a:rPr lang="ru-RU" sz="2000" b="1" dirty="0" smtClean="0">
                <a:latin typeface="Times New Roman" panose="02020603050405020304" pitchFamily="18" charset="0"/>
                <a:cs typeface="Times New Roman" panose="02020603050405020304" pitchFamily="18" charset="0"/>
              </a:rPr>
              <a:t>ст.303 УК РФ - </a:t>
            </a:r>
            <a:r>
              <a:rPr lang="ru-RU" sz="2000" dirty="0" smtClean="0">
                <a:latin typeface="Times New Roman" panose="02020603050405020304" pitchFamily="18" charset="0"/>
                <a:cs typeface="Times New Roman" panose="02020603050405020304" pitchFamily="18" charset="0"/>
              </a:rPr>
              <a:t>фальсификация доказательств и результатов </a:t>
            </a:r>
            <a:r>
              <a:rPr lang="ru-RU" sz="2000" dirty="0" err="1" smtClean="0">
                <a:latin typeface="Times New Roman" panose="02020603050405020304" pitchFamily="18" charset="0"/>
                <a:cs typeface="Times New Roman" panose="02020603050405020304" pitchFamily="18" charset="0"/>
              </a:rPr>
              <a:t>оперативно-разыскной</a:t>
            </a:r>
            <a:r>
              <a:rPr lang="ru-RU" sz="2000" dirty="0" smtClean="0">
                <a:latin typeface="Times New Roman" panose="02020603050405020304" pitchFamily="18" charset="0"/>
                <a:cs typeface="Times New Roman" panose="02020603050405020304" pitchFamily="18" charset="0"/>
              </a:rPr>
              <a:t> деятельности, </a:t>
            </a:r>
          </a:p>
          <a:p>
            <a:pPr lvl="0" algn="just" fontAlgn="base"/>
            <a:r>
              <a:rPr lang="ru-RU" sz="2000" b="1" dirty="0" smtClean="0">
                <a:latin typeface="Times New Roman" panose="02020603050405020304" pitchFamily="18" charset="0"/>
                <a:cs typeface="Times New Roman" panose="02020603050405020304" pitchFamily="18" charset="0"/>
              </a:rPr>
              <a:t>ст.305 УК РФ </a:t>
            </a:r>
            <a:r>
              <a:rPr lang="ru-RU" sz="2000" dirty="0" smtClean="0">
                <a:latin typeface="Times New Roman" panose="02020603050405020304" pitchFamily="18" charset="0"/>
                <a:cs typeface="Times New Roman" panose="02020603050405020304" pitchFamily="18" charset="0"/>
              </a:rPr>
              <a:t>– вынесение заведомо неправосудных приговора, решения или иного судебного акта.</a:t>
            </a:r>
          </a:p>
          <a:p>
            <a:pPr lvl="0" algn="just"/>
            <a:endParaRPr lang="ru-RU" sz="2000" dirty="0" smtClean="0">
              <a:solidFill>
                <a:schemeClr val="bg1"/>
              </a:solidFill>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
          <p:cNvSpPr>
            <a:spLocks noChangeArrowheads="1"/>
          </p:cNvSpPr>
          <p:nvPr/>
        </p:nvSpPr>
        <p:spPr bwMode="auto">
          <a:xfrm>
            <a:off x="179512" y="156977"/>
            <a:ext cx="8784976" cy="6367701"/>
          </a:xfrm>
          <a:prstGeom prst="roundRect">
            <a:avLst/>
          </a:prstGeom>
          <a:solidFill>
            <a:schemeClr val="accent6">
              <a:lumMod val="20000"/>
              <a:lumOff val="80000"/>
            </a:schemeClr>
          </a:solidFill>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sz="20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Преступления,  предусмотренные </a:t>
            </a:r>
          </a:p>
          <a:p>
            <a:pPr lvl="0" algn="just" fontAlgn="base">
              <a:buFont typeface="Arial" pitchFamily="34" charset="0"/>
              <a:buChar char="•"/>
            </a:pPr>
            <a:r>
              <a:rPr lang="ru-RU" sz="2000" b="1" dirty="0" smtClean="0">
                <a:latin typeface="Times New Roman" panose="02020603050405020304" pitchFamily="18" charset="0"/>
                <a:cs typeface="Times New Roman" panose="02020603050405020304" pitchFamily="18" charset="0"/>
              </a:rPr>
              <a:t>ст.159 ч.ч.3, 4, 5, 6, 7,  ст.159.1 ч.ч.3, 4, 159.2 ч.3, 4, 159.3 ч.ч.3, 4, 159.4, 159.5 ч.ч.3, 4 , 159.6 ч.ч.3, 4</a:t>
            </a:r>
            <a:r>
              <a:rPr lang="ru-RU" sz="2000" dirty="0" smtClean="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УК РФ </a:t>
            </a:r>
            <a:r>
              <a:rPr lang="ru-RU" sz="2000" dirty="0" smtClean="0">
                <a:latin typeface="Times New Roman" panose="02020603050405020304" pitchFamily="18" charset="0"/>
                <a:cs typeface="Times New Roman" panose="02020603050405020304" pitchFamily="18" charset="0"/>
              </a:rPr>
              <a:t>– различные виды мошенничества  в крупном, особо крупном размере, либо совершенные организованной группой, </a:t>
            </a:r>
          </a:p>
          <a:p>
            <a:pPr lvl="0" algn="just" fontAlgn="base">
              <a:buFont typeface="Arial" pitchFamily="34" charset="0"/>
              <a:buChar char="•"/>
            </a:pPr>
            <a:r>
              <a:rPr lang="ru-RU" sz="2000" b="1" dirty="0" smtClean="0">
                <a:latin typeface="Times New Roman" panose="02020603050405020304" pitchFamily="18" charset="0"/>
                <a:cs typeface="Times New Roman" panose="02020603050405020304" pitchFamily="18" charset="0"/>
              </a:rPr>
              <a:t>ст.ст.160 ч.ч.3, 4 УК РФ </a:t>
            </a:r>
            <a:r>
              <a:rPr lang="ru-RU" sz="2000" dirty="0" smtClean="0">
                <a:latin typeface="Times New Roman" panose="02020603050405020304" pitchFamily="18" charset="0"/>
                <a:cs typeface="Times New Roman" panose="02020603050405020304" pitchFamily="18" charset="0"/>
              </a:rPr>
              <a:t>– присвоение или растрата в крупном, особо крупном размере, а так же совершенное организованной группой, </a:t>
            </a:r>
          </a:p>
          <a:p>
            <a:pPr lvl="0" algn="just" fontAlgn="base">
              <a:buFont typeface="Arial" pitchFamily="34" charset="0"/>
              <a:buChar char="•"/>
            </a:pPr>
            <a:r>
              <a:rPr lang="ru-RU" sz="2000" b="1" dirty="0" smtClean="0">
                <a:latin typeface="Times New Roman" panose="02020603050405020304" pitchFamily="18" charset="0"/>
                <a:cs typeface="Times New Roman" panose="02020603050405020304" pitchFamily="18" charset="0"/>
              </a:rPr>
              <a:t>ст.229 ч.3, 4 УК РФ - </a:t>
            </a:r>
            <a:r>
              <a:rPr lang="ru-RU" sz="2000" dirty="0" smtClean="0">
                <a:latin typeface="Times New Roman" panose="02020603050405020304" pitchFamily="18" charset="0"/>
                <a:cs typeface="Times New Roman" panose="02020603050405020304" pitchFamily="18" charset="0"/>
              </a:rPr>
              <a:t>хищение либо вымогательство наркотических средств или психотропных веществ, а также растений, содержащих наркотические средства или психотропные вещества, либо их частей, содержащих наркотические средства или психотропные вещества в крупном, особо крупном размере, а так же совершенное организованной группой,</a:t>
            </a:r>
          </a:p>
          <a:p>
            <a:pPr lvl="0" algn="just" eaLnBrk="0" fontAlgn="base" hangingPunct="0">
              <a:spcBef>
                <a:spcPct val="0"/>
              </a:spcBef>
              <a:spcAft>
                <a:spcPct val="0"/>
              </a:spcAft>
            </a:pPr>
            <a:r>
              <a:rPr lang="ru-RU" sz="2000" i="1" u="sng" dirty="0" smtClean="0">
                <a:solidFill>
                  <a:schemeClr val="bg1"/>
                </a:solidFill>
                <a:latin typeface="Times New Roman" pitchFamily="18" charset="0"/>
                <a:ea typeface="Times New Roman" pitchFamily="18" charset="0"/>
                <a:cs typeface="Times New Roman" pitchFamily="18" charset="0"/>
              </a:rPr>
              <a:t>если они совершены должностным лицом</a:t>
            </a:r>
            <a:r>
              <a:rPr lang="ru-RU" sz="2000" dirty="0" smtClean="0">
                <a:solidFill>
                  <a:schemeClr val="bg1"/>
                </a:solidFill>
                <a:latin typeface="Times New Roman" pitchFamily="18" charset="0"/>
                <a:ea typeface="Times New Roman" pitchFamily="18" charset="0"/>
                <a:cs typeface="Times New Roman" pitchFamily="18" charset="0"/>
              </a:rPr>
              <a:t>, </a:t>
            </a:r>
            <a:r>
              <a:rPr lang="ru-RU" sz="2000" i="1" u="sng" dirty="0" smtClean="0">
                <a:solidFill>
                  <a:schemeClr val="bg1"/>
                </a:solidFill>
                <a:latin typeface="Times New Roman" pitchFamily="18" charset="0"/>
                <a:ea typeface="Times New Roman" pitchFamily="18" charset="0"/>
                <a:cs typeface="Times New Roman" pitchFamily="18" charset="0"/>
              </a:rPr>
              <a:t>государственным служащим </a:t>
            </a:r>
            <a:r>
              <a:rPr lang="ru-RU" sz="2000" dirty="0" smtClean="0">
                <a:solidFill>
                  <a:schemeClr val="bg1"/>
                </a:solidFill>
                <a:latin typeface="Times New Roman" pitchFamily="18" charset="0"/>
                <a:ea typeface="Times New Roman" pitchFamily="18" charset="0"/>
                <a:cs typeface="Times New Roman" pitchFamily="18" charset="0"/>
              </a:rPr>
              <a:t>и </a:t>
            </a:r>
            <a:r>
              <a:rPr lang="ru-RU" sz="2000" i="1" u="sng" dirty="0" smtClean="0">
                <a:solidFill>
                  <a:schemeClr val="bg1"/>
                </a:solidFill>
                <a:latin typeface="Times New Roman" pitchFamily="18" charset="0"/>
                <a:ea typeface="Times New Roman" pitchFamily="18" charset="0"/>
                <a:cs typeface="Times New Roman" pitchFamily="18" charset="0"/>
              </a:rPr>
              <a:t>служащим органов местного самоуправления</a:t>
            </a:r>
            <a:r>
              <a:rPr lang="ru-RU" sz="2000" dirty="0" smtClean="0">
                <a:solidFill>
                  <a:schemeClr val="bg1"/>
                </a:solidFill>
                <a:latin typeface="Times New Roman" pitchFamily="18" charset="0"/>
                <a:ea typeface="Times New Roman" pitchFamily="18" charset="0"/>
                <a:cs typeface="Times New Roman" pitchFamily="18" charset="0"/>
              </a:rPr>
              <a:t>, а так же </a:t>
            </a:r>
            <a:r>
              <a:rPr lang="ru-RU" sz="2000" i="1" u="sng" dirty="0" smtClean="0">
                <a:solidFill>
                  <a:schemeClr val="bg1"/>
                </a:solidFill>
                <a:latin typeface="Times New Roman" pitchFamily="18" charset="0"/>
                <a:ea typeface="Times New Roman" pitchFamily="18" charset="0"/>
                <a:cs typeface="Times New Roman" pitchFamily="18" charset="0"/>
              </a:rPr>
              <a:t>лицом, выполняющим управленческие функции в коммерческой или иной организации, с использованием своего служебного положения</a:t>
            </a:r>
            <a:r>
              <a:rPr lang="ru-RU" sz="2000" dirty="0" smtClean="0">
                <a:solidFill>
                  <a:schemeClr val="bg1"/>
                </a:solidFill>
                <a:latin typeface="Times New Roman" pitchFamily="18" charset="0"/>
                <a:ea typeface="Times New Roman" pitchFamily="18" charset="0"/>
                <a:cs typeface="Times New Roman" pitchFamily="18" charset="0"/>
              </a:rPr>
              <a:t>,   так же будут являться преступлениями коррупционной направленности.</a:t>
            </a:r>
            <a:r>
              <a:rPr lang="ru-RU" sz="2800" dirty="0" smtClean="0">
                <a:solidFill>
                  <a:srgbClr val="000000"/>
                </a:solidFill>
                <a:latin typeface="Times New Roman" pitchFamily="18" charset="0"/>
                <a:ea typeface="Times New Roman" pitchFamily="18" charset="0"/>
                <a:cs typeface="Times New Roman" pitchFamily="18" charset="0"/>
              </a:rPr>
              <a:t>  </a:t>
            </a:r>
            <a:endParaRPr lang="ru-RU" sz="2800" dirty="0" smtClean="0">
              <a:solidFill>
                <a:schemeClr val="bg1"/>
              </a:solidFill>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3227388" y="2755900"/>
            <a:ext cx="220662" cy="287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2" name="Прямоугольник 11"/>
          <p:cNvSpPr/>
          <p:nvPr/>
        </p:nvSpPr>
        <p:spPr>
          <a:xfrm>
            <a:off x="1331913" y="2899834"/>
            <a:ext cx="684212" cy="71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3" name="Прямоугольник 12"/>
          <p:cNvSpPr/>
          <p:nvPr/>
        </p:nvSpPr>
        <p:spPr>
          <a:xfrm>
            <a:off x="684214" y="3043767"/>
            <a:ext cx="288925" cy="61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Прямоугольник 13"/>
          <p:cNvSpPr/>
          <p:nvPr/>
        </p:nvSpPr>
        <p:spPr>
          <a:xfrm>
            <a:off x="1601789" y="2565400"/>
            <a:ext cx="306387" cy="143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102" name="Подзаголовок 4"/>
          <p:cNvSpPr txBox="1">
            <a:spLocks/>
          </p:cNvSpPr>
          <p:nvPr/>
        </p:nvSpPr>
        <p:spPr bwMode="auto">
          <a:xfrm>
            <a:off x="758825" y="442385"/>
            <a:ext cx="7126288" cy="960967"/>
          </a:xfrm>
          <a:prstGeom prst="rect">
            <a:avLst/>
          </a:prstGeom>
          <a:noFill/>
          <a:ln w="9525">
            <a:noFill/>
            <a:miter lim="800000"/>
            <a:headEnd/>
            <a:tailEnd/>
          </a:ln>
        </p:spPr>
        <p:txBody>
          <a:bodyPr/>
          <a:lstStyle/>
          <a:p>
            <a:pPr algn="ctr" eaLnBrk="0" hangingPunct="0">
              <a:spcBef>
                <a:spcPct val="20000"/>
              </a:spcBef>
              <a:buFont typeface="Arial" charset="0"/>
              <a:buNone/>
            </a:pPr>
            <a:endParaRPr lang="ru-RU" altLang="ru-RU" sz="2000" b="1">
              <a:solidFill>
                <a:srgbClr val="C00000"/>
              </a:solidFill>
              <a:latin typeface="Tahoma" pitchFamily="34" charset="0"/>
              <a:cs typeface="Tahoma" pitchFamily="34" charset="0"/>
            </a:endParaRPr>
          </a:p>
        </p:txBody>
      </p:sp>
      <p:sp>
        <p:nvSpPr>
          <p:cNvPr id="44047" name="TextBox 1"/>
          <p:cNvSpPr txBox="1">
            <a:spLocks noChangeArrowheads="1"/>
          </p:cNvSpPr>
          <p:nvPr/>
        </p:nvSpPr>
        <p:spPr bwMode="auto">
          <a:xfrm>
            <a:off x="3491880" y="332656"/>
            <a:ext cx="5543550" cy="1323439"/>
          </a:xfrm>
          <a:prstGeom prst="rect">
            <a:avLst/>
          </a:prstGeom>
          <a:solidFill>
            <a:schemeClr val="accent3">
              <a:lumMod val="20000"/>
              <a:lumOff val="80000"/>
              <a:alpha val="62000"/>
            </a:schemeClr>
          </a:solidFill>
          <a:ln w="38100">
            <a:solidFill>
              <a:schemeClr val="accent1"/>
            </a:solid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ru-RU" sz="2000" b="1" dirty="0">
                <a:solidFill>
                  <a:schemeClr val="bg1"/>
                </a:solidFill>
                <a:latin typeface="Times New Roman" pitchFamily="18" charset="0"/>
                <a:cs typeface="Times New Roman" pitchFamily="18" charset="0"/>
              </a:rPr>
              <a:t>з</a:t>
            </a:r>
            <a:r>
              <a:rPr lang="ru-RU" sz="2000" b="1" dirty="0" smtClean="0">
                <a:solidFill>
                  <a:schemeClr val="bg1"/>
                </a:solidFill>
                <a:latin typeface="Times New Roman" pitchFamily="18" charset="0"/>
                <a:cs typeface="Times New Roman" pitchFamily="18" charset="0"/>
              </a:rPr>
              <a:t>а преступления коррупционной направленности  Уголовным кодексом Российской Федерации предусмотрены  следующие виды наказаний:</a:t>
            </a:r>
            <a:endParaRPr lang="ru-RU" sz="2000" b="1" dirty="0">
              <a:solidFill>
                <a:schemeClr val="bg1"/>
              </a:solidFill>
              <a:latin typeface="Times New Roman" pitchFamily="18" charset="0"/>
              <a:cs typeface="Times New Roman" pitchFamily="18" charset="0"/>
            </a:endParaRPr>
          </a:p>
        </p:txBody>
      </p:sp>
      <p:sp>
        <p:nvSpPr>
          <p:cNvPr id="15" name="TextBox 1"/>
          <p:cNvSpPr txBox="1">
            <a:spLocks noChangeArrowheads="1"/>
          </p:cNvSpPr>
          <p:nvPr/>
        </p:nvSpPr>
        <p:spPr bwMode="auto">
          <a:xfrm>
            <a:off x="3851920" y="2708920"/>
            <a:ext cx="4824536" cy="3477875"/>
          </a:xfrm>
          <a:prstGeom prst="rect">
            <a:avLst/>
          </a:prstGeom>
          <a:solidFill>
            <a:schemeClr val="accent6">
              <a:lumMod val="20000"/>
              <a:lumOff val="80000"/>
            </a:schemeClr>
          </a:solidFill>
          <a:ln w="38100">
            <a:solidFill>
              <a:schemeClr val="accent1"/>
            </a:solidFill>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285750" indent="-285750" algn="just">
              <a:buFont typeface="Wingdings" panose="05000000000000000000" pitchFamily="2" charset="2"/>
              <a:buChar char="ü"/>
              <a:defRPr/>
            </a:pPr>
            <a:r>
              <a:rPr lang="ru-RU" sz="2000" b="1" dirty="0" smtClean="0">
                <a:solidFill>
                  <a:schemeClr val="bg1"/>
                </a:solidFill>
                <a:latin typeface="Times New Roman" pitchFamily="18" charset="0"/>
                <a:cs typeface="Times New Roman" pitchFamily="18" charset="0"/>
              </a:rPr>
              <a:t>лишение права занимать определенные должности или заниматься определенной деятельностью </a:t>
            </a:r>
          </a:p>
          <a:p>
            <a:pPr marL="285750" indent="-285750" algn="just">
              <a:buFont typeface="Wingdings" panose="05000000000000000000" pitchFamily="2" charset="2"/>
              <a:buChar char="ü"/>
              <a:defRPr/>
            </a:pPr>
            <a:r>
              <a:rPr lang="ru-RU" sz="2000" b="1" dirty="0" smtClean="0">
                <a:solidFill>
                  <a:schemeClr val="bg1"/>
                </a:solidFill>
                <a:latin typeface="Times New Roman" pitchFamily="18" charset="0"/>
                <a:cs typeface="Times New Roman" pitchFamily="18" charset="0"/>
              </a:rPr>
              <a:t>штраф</a:t>
            </a:r>
          </a:p>
          <a:p>
            <a:pPr marL="285750" indent="-285750" algn="just">
              <a:buFont typeface="Wingdings" panose="05000000000000000000" pitchFamily="2" charset="2"/>
              <a:buChar char="ü"/>
              <a:defRPr/>
            </a:pPr>
            <a:r>
              <a:rPr lang="ru-RU" sz="2000" b="1" dirty="0" smtClean="0">
                <a:solidFill>
                  <a:schemeClr val="bg1"/>
                </a:solidFill>
                <a:latin typeface="Times New Roman" pitchFamily="18" charset="0"/>
                <a:cs typeface="Times New Roman" pitchFamily="18" charset="0"/>
              </a:rPr>
              <a:t>обязательные работы</a:t>
            </a:r>
          </a:p>
          <a:p>
            <a:pPr marL="285750" indent="-285750" algn="just">
              <a:buFont typeface="Wingdings" panose="05000000000000000000" pitchFamily="2" charset="2"/>
              <a:buChar char="ü"/>
              <a:defRPr/>
            </a:pPr>
            <a:r>
              <a:rPr lang="ru-RU" sz="2000" b="1" dirty="0" smtClean="0">
                <a:solidFill>
                  <a:schemeClr val="bg1"/>
                </a:solidFill>
                <a:latin typeface="Times New Roman" pitchFamily="18" charset="0"/>
                <a:cs typeface="Times New Roman" pitchFamily="18" charset="0"/>
              </a:rPr>
              <a:t>исправительные работы</a:t>
            </a:r>
            <a:endParaRPr lang="ru-RU" sz="2000" b="1" dirty="0">
              <a:solidFill>
                <a:schemeClr val="bg1"/>
              </a:solidFill>
              <a:latin typeface="Times New Roman" pitchFamily="18" charset="0"/>
              <a:cs typeface="Times New Roman" pitchFamily="18" charset="0"/>
            </a:endParaRPr>
          </a:p>
          <a:p>
            <a:pPr marL="285750" indent="-285750" algn="just">
              <a:buFont typeface="Wingdings" panose="05000000000000000000" pitchFamily="2" charset="2"/>
              <a:buChar char="ü"/>
              <a:defRPr/>
            </a:pPr>
            <a:r>
              <a:rPr lang="ru-RU" sz="2000" b="1" dirty="0" smtClean="0">
                <a:solidFill>
                  <a:schemeClr val="bg1"/>
                </a:solidFill>
                <a:latin typeface="Times New Roman" pitchFamily="18" charset="0"/>
                <a:cs typeface="Times New Roman" pitchFamily="18" charset="0"/>
              </a:rPr>
              <a:t>принудительные работы</a:t>
            </a:r>
            <a:endParaRPr lang="ru-RU" sz="2000" b="1" dirty="0">
              <a:solidFill>
                <a:schemeClr val="bg1"/>
              </a:solidFill>
              <a:latin typeface="Times New Roman" pitchFamily="18" charset="0"/>
              <a:cs typeface="Times New Roman" pitchFamily="18" charset="0"/>
            </a:endParaRPr>
          </a:p>
          <a:p>
            <a:pPr marL="285750" indent="-285750" algn="just">
              <a:buFont typeface="Wingdings" panose="05000000000000000000" pitchFamily="2" charset="2"/>
              <a:buChar char="ü"/>
              <a:defRPr/>
            </a:pPr>
            <a:r>
              <a:rPr lang="ru-RU" sz="2000" b="1" dirty="0" smtClean="0">
                <a:solidFill>
                  <a:schemeClr val="bg1"/>
                </a:solidFill>
                <a:latin typeface="Times New Roman" pitchFamily="18" charset="0"/>
                <a:cs typeface="Times New Roman" pitchFamily="18" charset="0"/>
              </a:rPr>
              <a:t>ограничение свободы</a:t>
            </a:r>
            <a:endParaRPr lang="ru-RU" sz="2000" b="1" dirty="0">
              <a:solidFill>
                <a:schemeClr val="bg1"/>
              </a:solidFill>
              <a:latin typeface="Times New Roman" pitchFamily="18" charset="0"/>
              <a:cs typeface="Times New Roman" pitchFamily="18" charset="0"/>
            </a:endParaRPr>
          </a:p>
          <a:p>
            <a:pPr marL="285750" indent="-285750" algn="just">
              <a:buFont typeface="Wingdings" panose="05000000000000000000" pitchFamily="2" charset="2"/>
              <a:buChar char="ü"/>
              <a:defRPr/>
            </a:pPr>
            <a:r>
              <a:rPr lang="ru-RU" sz="2000" b="1" dirty="0" smtClean="0">
                <a:solidFill>
                  <a:schemeClr val="bg1"/>
                </a:solidFill>
                <a:latin typeface="Times New Roman" pitchFamily="18" charset="0"/>
                <a:cs typeface="Times New Roman" pitchFamily="18" charset="0"/>
              </a:rPr>
              <a:t>лишение свободы на определенный срок</a:t>
            </a:r>
          </a:p>
        </p:txBody>
      </p:sp>
      <p:sp>
        <p:nvSpPr>
          <p:cNvPr id="17" name="Стрелка вниз 16"/>
          <p:cNvSpPr/>
          <p:nvPr/>
        </p:nvSpPr>
        <p:spPr>
          <a:xfrm>
            <a:off x="6012160" y="1772816"/>
            <a:ext cx="484188" cy="8276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0" name="TextBox 1"/>
          <p:cNvSpPr txBox="1">
            <a:spLocks noChangeArrowheads="1"/>
          </p:cNvSpPr>
          <p:nvPr/>
        </p:nvSpPr>
        <p:spPr bwMode="auto">
          <a:xfrm>
            <a:off x="899592" y="2492896"/>
            <a:ext cx="2714625" cy="4248472"/>
          </a:xfrm>
          <a:prstGeom prst="rect">
            <a:avLst/>
          </a:prstGeom>
          <a:solidFill>
            <a:schemeClr val="accent6">
              <a:lumMod val="20000"/>
              <a:lumOff val="80000"/>
            </a:schemeClr>
          </a:solidFill>
          <a:ln w="38100">
            <a:solidFill>
              <a:schemeClr val="accent1"/>
            </a:solidFill>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ru-RU" sz="1600" b="1" dirty="0" smtClean="0">
                <a:solidFill>
                  <a:schemeClr val="bg1"/>
                </a:solidFill>
                <a:latin typeface="Times New Roman" panose="02020603050405020304" pitchFamily="18" charset="0"/>
                <a:cs typeface="Times New Roman" panose="02020603050405020304" pitchFamily="18" charset="0"/>
              </a:rPr>
              <a:t>лицо</a:t>
            </a:r>
            <a:r>
              <a:rPr lang="ru-RU" sz="1600" b="1" dirty="0">
                <a:solidFill>
                  <a:schemeClr val="bg1"/>
                </a:solidFill>
                <a:latin typeface="Times New Roman" panose="02020603050405020304" pitchFamily="18" charset="0"/>
                <a:cs typeface="Times New Roman" panose="02020603050405020304" pitchFamily="18" charset="0"/>
              </a:rPr>
              <a:t>, давшее взятку, освобождается </a:t>
            </a:r>
            <a:r>
              <a:rPr lang="ru-RU" sz="1600" b="1" dirty="0" smtClean="0">
                <a:solidFill>
                  <a:schemeClr val="bg1"/>
                </a:solidFill>
                <a:latin typeface="Times New Roman" panose="02020603050405020304" pitchFamily="18" charset="0"/>
                <a:cs typeface="Times New Roman" panose="02020603050405020304" pitchFamily="18" charset="0"/>
              </a:rPr>
              <a:t>от уголовной </a:t>
            </a:r>
            <a:r>
              <a:rPr lang="ru-RU" sz="1600" b="1" dirty="0">
                <a:solidFill>
                  <a:schemeClr val="bg1"/>
                </a:solidFill>
                <a:latin typeface="Times New Roman" panose="02020603050405020304" pitchFamily="18" charset="0"/>
                <a:cs typeface="Times New Roman" panose="02020603050405020304" pitchFamily="18" charset="0"/>
              </a:rPr>
              <a:t>ответственности, если оно активно способствовало раскрытию и (или) расследованию преступления и либо имело место вымогательство взятки со стороны должностного лица, либо лицо после совершения преступления добровольно сообщило о даче взятки органу, имеющему право возбудить уголовное дело</a:t>
            </a:r>
          </a:p>
        </p:txBody>
      </p:sp>
      <p:pic>
        <p:nvPicPr>
          <p:cNvPr id="4108" name="Picture 11" descr="C:\Users\tatverin\Desktop\Ws5X3ytwrRQ.jpg"/>
          <p:cNvPicPr>
            <a:picLocks noChangeAspect="1" noChangeArrowheads="1"/>
          </p:cNvPicPr>
          <p:nvPr/>
        </p:nvPicPr>
        <p:blipFill>
          <a:blip r:embed="rId3" cstate="print"/>
          <a:srcRect/>
          <a:stretch>
            <a:fillRect/>
          </a:stretch>
        </p:blipFill>
        <p:spPr bwMode="auto">
          <a:xfrm>
            <a:off x="0" y="2565401"/>
            <a:ext cx="776288" cy="4144433"/>
          </a:xfrm>
          <a:prstGeom prst="rect">
            <a:avLst/>
          </a:prstGeom>
          <a:noFill/>
          <a:ln w="57150">
            <a:solidFill>
              <a:schemeClr val="bg2"/>
            </a:solidFill>
            <a:miter lim="800000"/>
            <a:headEnd/>
            <a:tailEnd/>
          </a:ln>
        </p:spPr>
      </p:pic>
      <p:pic>
        <p:nvPicPr>
          <p:cNvPr id="4109" name="Picture 13" descr="C:\Users\tatverin\Desktop\tovar-3144796.jpg"/>
          <p:cNvPicPr>
            <a:picLocks noChangeAspect="1" noChangeArrowheads="1"/>
          </p:cNvPicPr>
          <p:nvPr/>
        </p:nvPicPr>
        <p:blipFill>
          <a:blip r:embed="rId4" cstate="print"/>
          <a:srcRect/>
          <a:stretch>
            <a:fillRect/>
          </a:stretch>
        </p:blipFill>
        <p:spPr bwMode="auto">
          <a:xfrm>
            <a:off x="539552" y="260648"/>
            <a:ext cx="2448272" cy="1800200"/>
          </a:xfrm>
          <a:prstGeom prst="rect">
            <a:avLst/>
          </a:prstGeom>
          <a:noFill/>
          <a:ln w="76200">
            <a:solidFill>
              <a:schemeClr val="bg2"/>
            </a:solidFill>
            <a:miter lim="800000"/>
            <a:headEnd/>
            <a:tailEnd/>
          </a:ln>
        </p:spPr>
      </p:pic>
    </p:spTree>
  </p:cSld>
  <p:clrMapOvr>
    <a:masterClrMapping/>
  </p:clrMapOvr>
  <p:transition spd="slow" advClick="0" advTm="10000">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288" y="428604"/>
            <a:ext cx="8748712" cy="5410221"/>
          </a:xfrm>
        </p:spPr>
        <p:txBody>
          <a:bodyPr>
            <a:normAutofit/>
          </a:bodyPr>
          <a:lstStyle/>
          <a:p>
            <a:pPr algn="ctr" eaLnBrk="1" hangingPunct="1">
              <a:buNone/>
              <a:defRPr/>
            </a:pPr>
            <a:endParaRPr lang="ru-RU" sz="3200" dirty="0">
              <a:solidFill>
                <a:schemeClr val="bg1">
                  <a:lumMod val="75000"/>
                  <a:lumOff val="25000"/>
                </a:schemeClr>
              </a:solidFill>
              <a:latin typeface="Times New Roman" pitchFamily="18" charset="0"/>
              <a:cs typeface="Times New Roman" pitchFamily="18" charset="0"/>
            </a:endParaRPr>
          </a:p>
          <a:p>
            <a:pPr marL="0" indent="0" eaLnBrk="1" hangingPunct="1">
              <a:buFontTx/>
              <a:buNone/>
              <a:defRPr/>
            </a:pPr>
            <a:endParaRPr lang="ru-RU" dirty="0"/>
          </a:p>
        </p:txBody>
      </p:sp>
      <p:sp>
        <p:nvSpPr>
          <p:cNvPr id="41988" name="Дата 3"/>
          <p:cNvSpPr>
            <a:spLocks noGrp="1"/>
          </p:cNvSpPr>
          <p:nvPr>
            <p:ph type="dt" sz="half" idx="10"/>
          </p:nvPr>
        </p:nvSpPr>
        <p:spPr>
          <a:xfrm>
            <a:off x="7631113" y="6353175"/>
            <a:ext cx="1512887" cy="476250"/>
          </a:xfrm>
          <a:prstGeom prst="rect">
            <a:avLst/>
          </a:prstGeom>
          <a:noFill/>
          <a:ln>
            <a:miter lim="800000"/>
            <a:headEnd/>
            <a:tailEnd/>
          </a:ln>
        </p:spPr>
        <p:txBody>
          <a:bodyPr/>
          <a:lstStyle/>
          <a:p>
            <a:endParaRPr lang="ru-RU" dirty="0" smtClean="0"/>
          </a:p>
        </p:txBody>
      </p:sp>
      <p:sp>
        <p:nvSpPr>
          <p:cNvPr id="4" name="Прямоугольник 3"/>
          <p:cNvSpPr/>
          <p:nvPr/>
        </p:nvSpPr>
        <p:spPr>
          <a:xfrm>
            <a:off x="323528" y="1124744"/>
            <a:ext cx="8568952" cy="2523768"/>
          </a:xfrm>
          <a:prstGeom prst="rect">
            <a:avLst/>
          </a:prstGeom>
        </p:spPr>
        <p:txBody>
          <a:bodyPr wrap="square">
            <a:spAutoFit/>
          </a:bodyPr>
          <a:lstStyle/>
          <a:p>
            <a:pPr algn="ctr"/>
            <a:endParaRPr lang="ru-RU" sz="3200" b="1" dirty="0" smtClean="0">
              <a:solidFill>
                <a:schemeClr val="accent2"/>
              </a:solidFill>
              <a:latin typeface="Times New Roman" pitchFamily="18" charset="0"/>
              <a:cs typeface="Times New Roman" pitchFamily="18" charset="0"/>
            </a:endParaRPr>
          </a:p>
          <a:p>
            <a:pPr lvl="0" algn="ctr"/>
            <a:r>
              <a:rPr lang="ru-RU" sz="3600" b="1" dirty="0" smtClean="0">
                <a:solidFill>
                  <a:schemeClr val="bg1"/>
                </a:solidFill>
                <a:latin typeface="Times New Roman" pitchFamily="18" charset="0"/>
                <a:cs typeface="Times New Roman" pitchFamily="18" charset="0"/>
              </a:rPr>
              <a:t>Федеральный закон  </a:t>
            </a:r>
          </a:p>
          <a:p>
            <a:pPr lvl="0" algn="ctr"/>
            <a:r>
              <a:rPr lang="ru-RU" sz="3600" b="1" dirty="0" smtClean="0">
                <a:solidFill>
                  <a:schemeClr val="bg1"/>
                </a:solidFill>
                <a:latin typeface="Times New Roman" pitchFamily="18" charset="0"/>
                <a:cs typeface="Times New Roman" pitchFamily="18" charset="0"/>
              </a:rPr>
              <a:t>от 25.12.2008 г. № 273-ФЗ </a:t>
            </a:r>
          </a:p>
          <a:p>
            <a:pPr lvl="0" algn="ctr"/>
            <a:r>
              <a:rPr lang="ru-RU" sz="3600" b="1" dirty="0" smtClean="0">
                <a:solidFill>
                  <a:schemeClr val="bg1"/>
                </a:solidFill>
                <a:latin typeface="Times New Roman" pitchFamily="18" charset="0"/>
                <a:cs typeface="Times New Roman" pitchFamily="18" charset="0"/>
              </a:rPr>
              <a:t>«О противодействии коррупции»</a:t>
            </a:r>
            <a:endParaRPr lang="en-US" sz="3600" b="1" dirty="0" smtClean="0">
              <a:solidFill>
                <a:schemeClr val="bg1"/>
              </a:solidFill>
              <a:latin typeface="Times New Roman" pitchFamily="18" charset="0"/>
              <a:cs typeface="Times New Roman" pitchFamily="18" charset="0"/>
            </a:endParaRPr>
          </a:p>
          <a:p>
            <a:endParaRPr lang="ru-RU" dirty="0"/>
          </a:p>
        </p:txBody>
      </p:sp>
    </p:spTree>
  </p:cSld>
  <p:clrMapOvr>
    <a:masterClrMapping/>
  </p:clrMapOvr>
  <p:transition spd="slow">
    <p:wedg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
          <p:cNvSpPr>
            <a:spLocks noChangeArrowheads="1"/>
          </p:cNvSpPr>
          <p:nvPr/>
        </p:nvSpPr>
        <p:spPr bwMode="auto">
          <a:xfrm>
            <a:off x="107504" y="261227"/>
            <a:ext cx="9036496"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7663" algn="just" defTabSz="914400" rtl="0" eaLnBrk="1" fontAlgn="base" latinLnBrk="0" hangingPunct="1">
              <a:lnSpc>
                <a:spcPct val="100000"/>
              </a:lnSpc>
              <a:spcBef>
                <a:spcPct val="0"/>
              </a:spcBef>
              <a:spcAft>
                <a:spcPct val="0"/>
              </a:spcAft>
              <a:buClrTx/>
              <a:buSzTx/>
              <a:buFontTx/>
              <a:buNone/>
              <a:tabLst/>
            </a:pPr>
            <a:r>
              <a:rPr kumimoji="0" lang="ru-RU" sz="2400" b="1" i="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Статья 201. Злоупотребление полномочиями</a:t>
            </a:r>
          </a:p>
          <a:p>
            <a:pPr marL="0" marR="0" lvl="0" indent="347663" algn="just"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347663"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1. Использование лицом, выполняющим управленческие функции в коммерческой или иной организации, своих полномочий вопреки законным интересам этой организации и в целях извлечения выгод и преимуществ для себя или других лиц либо нанесения вреда другим лицам, если это деяние повлекло причинение существенного вреда правам и законным интересам граждан или организаций либо охраняемым законом интересам общества или государства, -</a:t>
            </a:r>
            <a:endParaRPr kumimoji="0" lang="ru-RU"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347663"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наказывается </a:t>
            </a:r>
            <a:r>
              <a:rPr kumimoji="0" lang="ru-RU" sz="24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штрафом</a:t>
            </a: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в размере до двухсот тысяч рублей или в размере заработной платы или иного дохода осужденного за период до восемнадцати месяцев, либо </a:t>
            </a:r>
            <a:r>
              <a:rPr kumimoji="0" lang="ru-RU" sz="24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обязательными работами </a:t>
            </a: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на срок до четырехсот восьмидесяти часов, либо </a:t>
            </a:r>
            <a:r>
              <a:rPr kumimoji="0" lang="ru-RU" sz="24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исправительными работами </a:t>
            </a: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на срок до двух лет, либо </a:t>
            </a:r>
            <a:r>
              <a:rPr kumimoji="0" lang="ru-RU" sz="24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принудительными работами </a:t>
            </a: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на срок до четырех лет, либо </a:t>
            </a:r>
            <a:r>
              <a:rPr kumimoji="0" lang="ru-RU" sz="24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арестом</a:t>
            </a: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на срок до шести месяцев, либо </a:t>
            </a:r>
            <a:r>
              <a:rPr kumimoji="0" lang="ru-RU" sz="24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лишением свободы </a:t>
            </a: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на срок до четырех лет.</a:t>
            </a:r>
            <a:endParaRPr kumimoji="0" lang="ru-RU"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1"/>
          <p:cNvSpPr>
            <a:spLocks noChangeArrowheads="1"/>
          </p:cNvSpPr>
          <p:nvPr/>
        </p:nvSpPr>
        <p:spPr bwMode="auto">
          <a:xfrm>
            <a:off x="179512" y="342942"/>
            <a:ext cx="871296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7663" algn="just" defTabSz="914400" rtl="0" eaLnBrk="1" fontAlgn="base" latinLnBrk="0" hangingPunct="1">
              <a:lnSpc>
                <a:spcPct val="100000"/>
              </a:lnSpc>
              <a:spcBef>
                <a:spcPct val="0"/>
              </a:spcBef>
              <a:spcAft>
                <a:spcPct val="0"/>
              </a:spcAft>
              <a:buClrTx/>
              <a:buSzTx/>
              <a:buFontTx/>
              <a:buNone/>
              <a:tabLst/>
            </a:pPr>
            <a:r>
              <a:rPr kumimoji="0" lang="ru-RU" sz="2400" b="1" i="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Статья 204. Коммерческий подкуп</a:t>
            </a:r>
          </a:p>
          <a:p>
            <a:pPr marL="0" marR="0" lvl="0" indent="347663"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347663"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1. Незаконные передача лицу, выполняющему управленческие функции в коммерческой или иной организации, денег, ценных бумаг, иного имущества, оказание ему услуг имущественного характера, предоставление иных имущественных прав за совершение действий (бездействие) в интересах дающего в связи с занимаемым этим лицом служебным положением -</a:t>
            </a:r>
            <a:endParaRPr kumimoji="0" lang="ru-RU"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347663"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наказываются </a:t>
            </a:r>
            <a:r>
              <a:rPr kumimoji="0" lang="ru-RU" sz="24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штрафом</a:t>
            </a: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в размере от десятикратной до пятидесятикратной суммы коммерческого подкупа </a:t>
            </a:r>
            <a:r>
              <a:rPr kumimoji="0" lang="ru-RU" sz="24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с лишением права занимать определенные должности или заниматься определенной деятельностью</a:t>
            </a: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на срок до двух лет, либо </a:t>
            </a:r>
            <a:r>
              <a:rPr kumimoji="0" lang="ru-RU" sz="24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ограничением свободы </a:t>
            </a: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на срок до двух лет, либо </a:t>
            </a:r>
            <a:r>
              <a:rPr kumimoji="0" lang="ru-RU" sz="24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принудительными работами </a:t>
            </a: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на срок до трех лет, либо </a:t>
            </a:r>
            <a:r>
              <a:rPr kumimoji="0" lang="ru-RU" sz="24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лишением свободы</a:t>
            </a: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на тот же срок.</a:t>
            </a:r>
            <a:endParaRPr kumimoji="0" lang="ru-RU"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1"/>
          <p:cNvSpPr>
            <a:spLocks noChangeArrowheads="1"/>
          </p:cNvSpPr>
          <p:nvPr/>
        </p:nvSpPr>
        <p:spPr bwMode="auto">
          <a:xfrm>
            <a:off x="179512" y="329189"/>
            <a:ext cx="8784976"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7663" defTabSz="914400" rtl="0" eaLnBrk="1" fontAlgn="base" latinLnBrk="0" hangingPunct="1">
              <a:lnSpc>
                <a:spcPct val="100000"/>
              </a:lnSpc>
              <a:spcBef>
                <a:spcPct val="0"/>
              </a:spcBef>
              <a:spcAft>
                <a:spcPct val="0"/>
              </a:spcAft>
              <a:buClrTx/>
              <a:buSzTx/>
              <a:buFontTx/>
              <a:buNone/>
              <a:tabLst/>
            </a:pPr>
            <a:r>
              <a:rPr kumimoji="0" lang="ru-RU" sz="2400" b="1" i="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Статья 285. Злоупотребление должностными полномочиями</a:t>
            </a:r>
          </a:p>
          <a:p>
            <a:pPr marL="0" marR="0" lvl="0" indent="347663"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347663"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1. Использование должностным лицом своих служебных полномочий вопреки интересам службы, если это деяние совершено из корыстной или иной личной заинтересованности и повлекло существенное нарушение прав и законных интересов граждан или организаций либо охраняемых законом интересов общества или государства, -</a:t>
            </a:r>
            <a:endParaRPr kumimoji="0" lang="ru-RU"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347663"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наказывается </a:t>
            </a:r>
            <a:r>
              <a:rPr kumimoji="0" lang="ru-RU" sz="24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штрафом</a:t>
            </a: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в размере до восьмидесяти тысяч рублей или в размере заработной платы или иного дохода осужденного за период до шести месяцев, либо </a:t>
            </a:r>
            <a:r>
              <a:rPr kumimoji="0" lang="ru-RU" sz="24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лишением права занимать определенные должности или заниматься определенной деятельностью</a:t>
            </a: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на срок до пяти лет, либо </a:t>
            </a:r>
            <a:r>
              <a:rPr kumimoji="0" lang="ru-RU" sz="24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принудительными работами </a:t>
            </a: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на срок до четырех лет, либо </a:t>
            </a:r>
            <a:r>
              <a:rPr kumimoji="0" lang="ru-RU" sz="24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арестом</a:t>
            </a: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на срок от четырех до шести месяцев, либо </a:t>
            </a:r>
            <a:r>
              <a:rPr kumimoji="0" lang="ru-RU" sz="24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лишением свободы </a:t>
            </a: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на срок до четырех лет.</a:t>
            </a:r>
            <a:endParaRPr kumimoji="0" lang="ru-RU"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1"/>
          <p:cNvSpPr>
            <a:spLocks noChangeArrowheads="1"/>
          </p:cNvSpPr>
          <p:nvPr/>
        </p:nvSpPr>
        <p:spPr bwMode="auto">
          <a:xfrm>
            <a:off x="179512" y="583904"/>
            <a:ext cx="878497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7663" algn="just" defTabSz="914400" rtl="0" eaLnBrk="1" fontAlgn="base" latinLnBrk="0" hangingPunct="1">
              <a:lnSpc>
                <a:spcPct val="100000"/>
              </a:lnSpc>
              <a:spcBef>
                <a:spcPct val="0"/>
              </a:spcBef>
              <a:spcAft>
                <a:spcPct val="0"/>
              </a:spcAft>
              <a:buClrTx/>
              <a:buSzTx/>
              <a:buFontTx/>
              <a:buNone/>
              <a:tabLst/>
            </a:pPr>
            <a:r>
              <a:rPr kumimoji="0" lang="ru-RU" sz="2400" b="1" i="0" u="none" strike="noStrike" normalizeH="0" baseline="0" dirty="0" smtClean="0">
                <a:ln w="10541" cmpd="sng">
                  <a:solidFill>
                    <a:schemeClr val="bg1"/>
                  </a:solidFill>
                  <a:prstDash val="solid"/>
                </a:ln>
                <a:solidFill>
                  <a:schemeClr val="bg1"/>
                </a:solidFill>
                <a:latin typeface="Times New Roman" pitchFamily="18" charset="0"/>
                <a:ea typeface="Times New Roman" pitchFamily="18" charset="0"/>
                <a:cs typeface="Times New Roman" pitchFamily="18" charset="0"/>
              </a:rPr>
              <a:t>Статья 290. Получение взятки</a:t>
            </a:r>
            <a:r>
              <a:rPr kumimoji="0" lang="ru-RU"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endParaRPr kumimoji="0" lang="ru-RU"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347663"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347663"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1. Получение должностным лицом, иностранным должностным лицом либо должностным лицом публичной международной организации лично или через посредника взятки в виде денег, ценных бумаг, иного имущества либо в виде незаконных оказания ему услуг имущественного характера, предоставления иных имущественных прав за совершение действий (бездействие) в пользу взяткодателя или представляемых им лиц, если такие действия (бездействие) входят в служебные полномочия должностного лица либо если оно в силу должностного положения может способствовать таким действиям (бездействию), а равно за общее покровительство или попустительство по службе -</a:t>
            </a:r>
            <a:endParaRPr kumimoji="0" lang="ru-RU"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548680"/>
            <a:ext cx="8640960" cy="5632311"/>
          </a:xfrm>
          <a:prstGeom prst="rect">
            <a:avLst/>
          </a:prstGeom>
        </p:spPr>
        <p:txBody>
          <a:bodyPr wrap="square">
            <a:spAutoFit/>
          </a:bodyPr>
          <a:lstStyle/>
          <a:p>
            <a:pPr lvl="0" indent="347663" algn="just" eaLnBrk="0" fontAlgn="base" hangingPunct="0">
              <a:spcBef>
                <a:spcPct val="0"/>
              </a:spcBef>
              <a:spcAft>
                <a:spcPct val="0"/>
              </a:spcAft>
            </a:pPr>
            <a:r>
              <a:rPr lang="ru-RU" sz="2400" dirty="0" smtClean="0">
                <a:solidFill>
                  <a:schemeClr val="bg1"/>
                </a:solidFill>
                <a:latin typeface="Times New Roman" pitchFamily="18" charset="0"/>
                <a:ea typeface="Times New Roman" pitchFamily="18" charset="0"/>
                <a:cs typeface="Times New Roman" pitchFamily="18" charset="0"/>
              </a:rPr>
              <a:t>наказывается </a:t>
            </a:r>
            <a:r>
              <a:rPr lang="ru-RU" sz="2400" i="1" dirty="0" smtClean="0">
                <a:solidFill>
                  <a:schemeClr val="bg1"/>
                </a:solidFill>
                <a:latin typeface="Times New Roman" pitchFamily="18" charset="0"/>
                <a:ea typeface="Times New Roman" pitchFamily="18" charset="0"/>
                <a:cs typeface="Times New Roman" pitchFamily="18" charset="0"/>
              </a:rPr>
              <a:t>штрафом</a:t>
            </a:r>
            <a:r>
              <a:rPr lang="ru-RU" sz="2400" dirty="0" smtClean="0">
                <a:solidFill>
                  <a:schemeClr val="bg1"/>
                </a:solidFill>
                <a:latin typeface="Times New Roman" pitchFamily="18" charset="0"/>
                <a:ea typeface="Times New Roman" pitchFamily="18" charset="0"/>
                <a:cs typeface="Times New Roman" pitchFamily="18" charset="0"/>
              </a:rPr>
              <a:t> в размере до одного миллиона рублей, или в размере заработной платы или иного дохода осужденного за период до двух лет, или в размере от десятикратной до пятидесятикратной суммы взятки </a:t>
            </a:r>
            <a:r>
              <a:rPr lang="ru-RU" sz="2400" i="1" dirty="0" smtClean="0">
                <a:solidFill>
                  <a:schemeClr val="bg1"/>
                </a:solidFill>
                <a:latin typeface="Times New Roman" pitchFamily="18" charset="0"/>
                <a:ea typeface="Times New Roman" pitchFamily="18" charset="0"/>
                <a:cs typeface="Times New Roman" pitchFamily="18" charset="0"/>
              </a:rPr>
              <a:t>с лишением права занимать определенные должности или заниматься определенной деятельностью</a:t>
            </a:r>
            <a:r>
              <a:rPr lang="ru-RU" sz="2400" dirty="0" smtClean="0">
                <a:solidFill>
                  <a:schemeClr val="bg1"/>
                </a:solidFill>
                <a:latin typeface="Times New Roman" pitchFamily="18" charset="0"/>
                <a:ea typeface="Times New Roman" pitchFamily="18" charset="0"/>
                <a:cs typeface="Times New Roman" pitchFamily="18" charset="0"/>
              </a:rPr>
              <a:t> на срок до трех лет, либо </a:t>
            </a:r>
            <a:r>
              <a:rPr lang="ru-RU" sz="2400" i="1" dirty="0" smtClean="0">
                <a:solidFill>
                  <a:schemeClr val="bg1"/>
                </a:solidFill>
                <a:latin typeface="Times New Roman" pitchFamily="18" charset="0"/>
                <a:ea typeface="Times New Roman" pitchFamily="18" charset="0"/>
                <a:cs typeface="Times New Roman" pitchFamily="18" charset="0"/>
              </a:rPr>
              <a:t>исправительными работами </a:t>
            </a:r>
            <a:r>
              <a:rPr lang="ru-RU" sz="2400" dirty="0" smtClean="0">
                <a:solidFill>
                  <a:schemeClr val="bg1"/>
                </a:solidFill>
                <a:latin typeface="Times New Roman" pitchFamily="18" charset="0"/>
                <a:ea typeface="Times New Roman" pitchFamily="18" charset="0"/>
                <a:cs typeface="Times New Roman" pitchFamily="18" charset="0"/>
              </a:rPr>
              <a:t>на срок от одного года до двух лет </a:t>
            </a:r>
            <a:r>
              <a:rPr lang="ru-RU" sz="2400" i="1" dirty="0" smtClean="0">
                <a:solidFill>
                  <a:schemeClr val="bg1"/>
                </a:solidFill>
                <a:latin typeface="Times New Roman" pitchFamily="18" charset="0"/>
                <a:ea typeface="Times New Roman" pitchFamily="18" charset="0"/>
                <a:cs typeface="Times New Roman" pitchFamily="18" charset="0"/>
              </a:rPr>
              <a:t>с лишением права занимать определенные должности или заниматься определенной деятельностью </a:t>
            </a:r>
            <a:r>
              <a:rPr lang="ru-RU" sz="2400" dirty="0" smtClean="0">
                <a:solidFill>
                  <a:schemeClr val="bg1"/>
                </a:solidFill>
                <a:latin typeface="Times New Roman" pitchFamily="18" charset="0"/>
                <a:ea typeface="Times New Roman" pitchFamily="18" charset="0"/>
                <a:cs typeface="Times New Roman" pitchFamily="18" charset="0"/>
              </a:rPr>
              <a:t>на срок до трех лет, либо </a:t>
            </a:r>
            <a:r>
              <a:rPr lang="ru-RU" sz="2400" i="1" dirty="0" smtClean="0">
                <a:solidFill>
                  <a:schemeClr val="bg1"/>
                </a:solidFill>
                <a:latin typeface="Times New Roman" pitchFamily="18" charset="0"/>
                <a:ea typeface="Times New Roman" pitchFamily="18" charset="0"/>
                <a:cs typeface="Times New Roman" pitchFamily="18" charset="0"/>
              </a:rPr>
              <a:t>принудительными работами </a:t>
            </a:r>
            <a:r>
              <a:rPr lang="ru-RU" sz="2400" dirty="0" smtClean="0">
                <a:solidFill>
                  <a:schemeClr val="bg1"/>
                </a:solidFill>
                <a:latin typeface="Times New Roman" pitchFamily="18" charset="0"/>
                <a:ea typeface="Times New Roman" pitchFamily="18" charset="0"/>
                <a:cs typeface="Times New Roman" pitchFamily="18" charset="0"/>
              </a:rPr>
              <a:t>на срок до пяти лет </a:t>
            </a:r>
            <a:r>
              <a:rPr lang="ru-RU" sz="2400" i="1" dirty="0" smtClean="0">
                <a:solidFill>
                  <a:schemeClr val="bg1"/>
                </a:solidFill>
                <a:latin typeface="Times New Roman" pitchFamily="18" charset="0"/>
                <a:ea typeface="Times New Roman" pitchFamily="18" charset="0"/>
                <a:cs typeface="Times New Roman" pitchFamily="18" charset="0"/>
              </a:rPr>
              <a:t>с лишением права занимать определенные должности или заниматься определенной деятельностью </a:t>
            </a:r>
            <a:r>
              <a:rPr lang="ru-RU" sz="2400" dirty="0" smtClean="0">
                <a:solidFill>
                  <a:schemeClr val="bg1"/>
                </a:solidFill>
                <a:latin typeface="Times New Roman" pitchFamily="18" charset="0"/>
                <a:ea typeface="Times New Roman" pitchFamily="18" charset="0"/>
                <a:cs typeface="Times New Roman" pitchFamily="18" charset="0"/>
              </a:rPr>
              <a:t>на срок до трех лет, либо </a:t>
            </a:r>
            <a:r>
              <a:rPr lang="ru-RU" sz="2400" i="1" dirty="0" smtClean="0">
                <a:solidFill>
                  <a:schemeClr val="bg1"/>
                </a:solidFill>
                <a:latin typeface="Times New Roman" pitchFamily="18" charset="0"/>
                <a:ea typeface="Times New Roman" pitchFamily="18" charset="0"/>
                <a:cs typeface="Times New Roman" pitchFamily="18" charset="0"/>
              </a:rPr>
              <a:t>лишением свободы </a:t>
            </a:r>
            <a:r>
              <a:rPr lang="ru-RU" sz="2400" dirty="0" smtClean="0">
                <a:solidFill>
                  <a:schemeClr val="bg1"/>
                </a:solidFill>
                <a:latin typeface="Times New Roman" pitchFamily="18" charset="0"/>
                <a:ea typeface="Times New Roman" pitchFamily="18" charset="0"/>
                <a:cs typeface="Times New Roman" pitchFamily="18" charset="0"/>
              </a:rPr>
              <a:t>на срок до трех лет </a:t>
            </a:r>
            <a:r>
              <a:rPr lang="ru-RU" sz="2400" i="1" dirty="0" smtClean="0">
                <a:solidFill>
                  <a:schemeClr val="bg1"/>
                </a:solidFill>
                <a:latin typeface="Times New Roman" pitchFamily="18" charset="0"/>
                <a:ea typeface="Times New Roman" pitchFamily="18" charset="0"/>
                <a:cs typeface="Times New Roman" pitchFamily="18" charset="0"/>
              </a:rPr>
              <a:t>со штрафом </a:t>
            </a:r>
            <a:r>
              <a:rPr lang="ru-RU" sz="2400" dirty="0" smtClean="0">
                <a:solidFill>
                  <a:schemeClr val="bg1"/>
                </a:solidFill>
                <a:latin typeface="Times New Roman" pitchFamily="18" charset="0"/>
                <a:ea typeface="Times New Roman" pitchFamily="18" charset="0"/>
                <a:cs typeface="Times New Roman" pitchFamily="18" charset="0"/>
              </a:rPr>
              <a:t>в размере от десятикратной до двадцатикратной суммы взятки или без такового.</a:t>
            </a:r>
            <a:endParaRPr lang="ru-RU" sz="2400" dirty="0" smtClean="0">
              <a:solidFill>
                <a:schemeClr val="bg1"/>
              </a:solidFill>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3227388" y="2755900"/>
            <a:ext cx="220662" cy="287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2" name="Прямоугольник 11"/>
          <p:cNvSpPr/>
          <p:nvPr/>
        </p:nvSpPr>
        <p:spPr>
          <a:xfrm>
            <a:off x="1331913" y="2899834"/>
            <a:ext cx="684212" cy="71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3" name="Прямоугольник 12"/>
          <p:cNvSpPr/>
          <p:nvPr/>
        </p:nvSpPr>
        <p:spPr>
          <a:xfrm>
            <a:off x="684214" y="3043767"/>
            <a:ext cx="288925" cy="61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Прямоугольник 13"/>
          <p:cNvSpPr/>
          <p:nvPr/>
        </p:nvSpPr>
        <p:spPr>
          <a:xfrm>
            <a:off x="1601789" y="2565400"/>
            <a:ext cx="306387" cy="143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5" name="TextBox 1"/>
          <p:cNvSpPr txBox="1">
            <a:spLocks noChangeArrowheads="1"/>
          </p:cNvSpPr>
          <p:nvPr/>
        </p:nvSpPr>
        <p:spPr bwMode="auto">
          <a:xfrm>
            <a:off x="4572000" y="2864337"/>
            <a:ext cx="4392488" cy="3077766"/>
          </a:xfrm>
          <a:prstGeom prst="rect">
            <a:avLst/>
          </a:prstGeom>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285750" indent="-285750" algn="just">
              <a:buFont typeface="Wingdings" panose="05000000000000000000" pitchFamily="2" charset="2"/>
              <a:buChar char="ü"/>
              <a:defRPr/>
            </a:pPr>
            <a:r>
              <a:rPr lang="ru-RU" b="1" dirty="0" smtClean="0">
                <a:solidFill>
                  <a:schemeClr val="bg1"/>
                </a:solidFill>
                <a:latin typeface="Times New Roman" pitchFamily="18" charset="0"/>
                <a:cs typeface="Times New Roman" pitchFamily="18" charset="0"/>
              </a:rPr>
              <a:t>деньги;</a:t>
            </a:r>
          </a:p>
          <a:p>
            <a:pPr marL="285750" indent="-285750" algn="just">
              <a:buFont typeface="Wingdings" panose="05000000000000000000" pitchFamily="2" charset="2"/>
              <a:buChar char="ü"/>
              <a:defRPr/>
            </a:pPr>
            <a:r>
              <a:rPr lang="ru-RU" b="1" dirty="0" smtClean="0">
                <a:solidFill>
                  <a:schemeClr val="bg1"/>
                </a:solidFill>
                <a:latin typeface="Times New Roman" pitchFamily="18" charset="0"/>
                <a:cs typeface="Times New Roman" pitchFamily="18" charset="0"/>
              </a:rPr>
              <a:t>иное имущество;</a:t>
            </a:r>
          </a:p>
          <a:p>
            <a:pPr marL="285750" indent="-285750" algn="just">
              <a:buFont typeface="Wingdings" panose="05000000000000000000" pitchFamily="2" charset="2"/>
              <a:buChar char="ü"/>
              <a:defRPr/>
            </a:pPr>
            <a:r>
              <a:rPr lang="ru-RU" b="1" dirty="0" smtClean="0">
                <a:solidFill>
                  <a:schemeClr val="bg1"/>
                </a:solidFill>
                <a:latin typeface="Times New Roman" pitchFamily="18" charset="0"/>
                <a:cs typeface="Times New Roman" pitchFamily="18" charset="0"/>
              </a:rPr>
              <a:t>ценные бумаги;</a:t>
            </a:r>
          </a:p>
          <a:p>
            <a:pPr marL="285750" indent="-285750" algn="just">
              <a:buFont typeface="Wingdings" panose="05000000000000000000" pitchFamily="2" charset="2"/>
              <a:buChar char="ü"/>
              <a:defRPr/>
            </a:pPr>
            <a:r>
              <a:rPr lang="ru-RU" b="1" dirty="0" smtClean="0">
                <a:solidFill>
                  <a:schemeClr val="bg1"/>
                </a:solidFill>
                <a:latin typeface="Times New Roman" pitchFamily="18" charset="0"/>
                <a:cs typeface="Times New Roman" pitchFamily="18" charset="0"/>
              </a:rPr>
              <a:t>выгоды имущественного характера;</a:t>
            </a:r>
          </a:p>
          <a:p>
            <a:pPr marL="285750" indent="-285750" algn="just">
              <a:buFont typeface="Wingdings" panose="05000000000000000000" pitchFamily="2" charset="2"/>
              <a:buChar char="ü"/>
              <a:defRPr/>
            </a:pPr>
            <a:r>
              <a:rPr lang="ru-RU" b="1" dirty="0" smtClean="0">
                <a:solidFill>
                  <a:schemeClr val="bg1"/>
                </a:solidFill>
                <a:latin typeface="Times New Roman" pitchFamily="18" charset="0"/>
                <a:cs typeface="Times New Roman" pitchFamily="18" charset="0"/>
              </a:rPr>
              <a:t>незаконные услуги имущественного характера – действия, направленные на избавление лица от затрат;</a:t>
            </a:r>
          </a:p>
          <a:p>
            <a:pPr marL="285750" indent="-285750" algn="just">
              <a:buFont typeface="Wingdings" panose="05000000000000000000" pitchFamily="2" charset="2"/>
              <a:buChar char="ü"/>
              <a:defRPr/>
            </a:pPr>
            <a:r>
              <a:rPr lang="ru-RU" b="1" dirty="0" smtClean="0">
                <a:solidFill>
                  <a:schemeClr val="bg1"/>
                </a:solidFill>
                <a:latin typeface="Times New Roman" pitchFamily="18" charset="0"/>
                <a:cs typeface="Times New Roman" pitchFamily="18" charset="0"/>
              </a:rPr>
              <a:t>другие имущественные права – права, не связанные с приобретением права собственности</a:t>
            </a:r>
          </a:p>
          <a:p>
            <a:pPr marL="285750" indent="-285750" algn="just">
              <a:defRPr/>
            </a:pPr>
            <a:endParaRPr lang="ru-RU" sz="1400" b="1" dirty="0" smtClean="0">
              <a:solidFill>
                <a:schemeClr val="tx2">
                  <a:lumMod val="75000"/>
                </a:schemeClr>
              </a:solidFill>
              <a:latin typeface="Times New Roman" pitchFamily="18" charset="0"/>
              <a:cs typeface="Times New Roman" pitchFamily="18" charset="0"/>
            </a:endParaRPr>
          </a:p>
        </p:txBody>
      </p:sp>
      <p:sp>
        <p:nvSpPr>
          <p:cNvPr id="18" name="Стрелка вниз 17"/>
          <p:cNvSpPr/>
          <p:nvPr/>
        </p:nvSpPr>
        <p:spPr>
          <a:xfrm>
            <a:off x="1763688" y="1772816"/>
            <a:ext cx="803497" cy="626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 name="Прямоугольник 1"/>
          <p:cNvSpPr/>
          <p:nvPr/>
        </p:nvSpPr>
        <p:spPr>
          <a:xfrm>
            <a:off x="323528" y="2492896"/>
            <a:ext cx="3960440" cy="4031873"/>
          </a:xfrm>
          <a:prstGeom prst="rect">
            <a:avLst/>
          </a:prstGeom>
          <a:solidFill>
            <a:schemeClr val="accent6">
              <a:lumMod val="20000"/>
              <a:lumOff val="80000"/>
            </a:schemeClr>
          </a:solidFill>
          <a:ln w="38100">
            <a:solidFill>
              <a:schemeClr val="accent1"/>
            </a:solidFill>
          </a:ln>
        </p:spPr>
        <p:txBody>
          <a:bodyPr wrap="square">
            <a:spAutoFit/>
          </a:bodyPr>
          <a:lstStyle/>
          <a:p>
            <a:pPr algn="just"/>
            <a:r>
              <a:rPr lang="ru-RU" sz="1600" b="1" dirty="0" smtClean="0">
                <a:solidFill>
                  <a:schemeClr val="bg1"/>
                </a:solidFill>
                <a:latin typeface="Times New Roman" pitchFamily="18" charset="0"/>
                <a:cs typeface="Times New Roman" pitchFamily="18" charset="0"/>
              </a:rPr>
              <a:t>Получение должностным лицом, лично или через посредника денег, ценных бумаг, иного имущества либо в виде незаконных оказания ему услуг имущественного характера, предоставления иных имущественных прав за совершение действий (бездействие) в пользу взяткодателя или представляемых им лиц, если такие действия (бездействие) входят в служебные полномочия должностного лица либо если оно в силу должностного положения может способствовать таким действиям (бездействию), а равно за общее покровительство или попустительство по службе</a:t>
            </a:r>
            <a:endParaRPr lang="ru-RU" sz="1600" dirty="0">
              <a:solidFill>
                <a:schemeClr val="bg1"/>
              </a:solidFill>
              <a:latin typeface="Times New Roman" pitchFamily="18" charset="0"/>
              <a:cs typeface="Times New Roman" pitchFamily="18" charset="0"/>
            </a:endParaRPr>
          </a:p>
        </p:txBody>
      </p:sp>
      <p:sp>
        <p:nvSpPr>
          <p:cNvPr id="22" name="TextBox 21"/>
          <p:cNvSpPr txBox="1"/>
          <p:nvPr/>
        </p:nvSpPr>
        <p:spPr>
          <a:xfrm>
            <a:off x="5364088" y="404664"/>
            <a:ext cx="2754188" cy="1323439"/>
          </a:xfrm>
          <a:prstGeom prst="rect">
            <a:avLst/>
          </a:prstGeom>
          <a:solidFill>
            <a:schemeClr val="accent6">
              <a:lumMod val="20000"/>
              <a:lumOff val="80000"/>
            </a:schemeClr>
          </a:solidFill>
          <a:ln w="76200">
            <a:solidFill>
              <a:schemeClr val="accent1"/>
            </a:solidFill>
          </a:ln>
          <a:effectLst>
            <a:outerShdw blurRad="50800" dist="38100" dir="5400000" algn="t" rotWithShape="0">
              <a:prstClr val="black">
                <a:alpha val="40000"/>
              </a:prstClr>
            </a:outerShdw>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ru-RU" sz="4000" b="1" i="1" u="sng" dirty="0" smtClean="0">
                <a:solidFill>
                  <a:schemeClr val="bg1"/>
                </a:solidFill>
                <a:latin typeface="Times New Roman" pitchFamily="18" charset="0"/>
                <a:cs typeface="Times New Roman" pitchFamily="18" charset="0"/>
              </a:rPr>
              <a:t>ПРЕДМЕТ ВЗЯТКИ</a:t>
            </a:r>
            <a:endParaRPr lang="ru-RU" sz="4000" b="1" i="1" dirty="0" smtClean="0">
              <a:solidFill>
                <a:schemeClr val="bg1"/>
              </a:solidFill>
              <a:latin typeface="Times New Roman" pitchFamily="18" charset="0"/>
              <a:cs typeface="Times New Roman" pitchFamily="18" charset="0"/>
            </a:endParaRPr>
          </a:p>
        </p:txBody>
      </p:sp>
      <p:sp>
        <p:nvSpPr>
          <p:cNvPr id="23" name="TextBox 22"/>
          <p:cNvSpPr txBox="1"/>
          <p:nvPr/>
        </p:nvSpPr>
        <p:spPr>
          <a:xfrm>
            <a:off x="827584" y="404664"/>
            <a:ext cx="2754188" cy="1200329"/>
          </a:xfrm>
          <a:prstGeom prst="rect">
            <a:avLst/>
          </a:prstGeom>
          <a:solidFill>
            <a:schemeClr val="accent6">
              <a:lumMod val="20000"/>
              <a:lumOff val="80000"/>
            </a:schemeClr>
          </a:solidFill>
          <a:ln w="76200">
            <a:solidFill>
              <a:schemeClr val="accent1"/>
            </a:solidFill>
          </a:ln>
          <a:effectLst>
            <a:outerShdw blurRad="50800" dist="38100" dir="5400000" algn="t" rotWithShape="0">
              <a:prstClr val="black">
                <a:alpha val="40000"/>
              </a:prstClr>
            </a:outerShdw>
          </a:effec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ru-RU" sz="3600" b="1" i="1" u="sng" dirty="0" smtClean="0">
                <a:solidFill>
                  <a:schemeClr val="bg1"/>
                </a:solidFill>
                <a:latin typeface="Times New Roman" pitchFamily="18" charset="0"/>
                <a:cs typeface="Times New Roman" pitchFamily="18" charset="0"/>
              </a:rPr>
              <a:t>ЧТО ТАКОЕ ВЗЯТКА</a:t>
            </a:r>
            <a:endParaRPr lang="ru-RU" sz="3600" b="1" i="1" dirty="0" smtClean="0">
              <a:solidFill>
                <a:schemeClr val="bg1"/>
              </a:solidFill>
              <a:latin typeface="Times New Roman" pitchFamily="18" charset="0"/>
              <a:cs typeface="Times New Roman" pitchFamily="18" charset="0"/>
            </a:endParaRPr>
          </a:p>
        </p:txBody>
      </p:sp>
      <p:sp>
        <p:nvSpPr>
          <p:cNvPr id="24" name="Стрелка вниз 23"/>
          <p:cNvSpPr/>
          <p:nvPr/>
        </p:nvSpPr>
        <p:spPr>
          <a:xfrm>
            <a:off x="6300192" y="1844824"/>
            <a:ext cx="832467" cy="626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spd="slow" advClick="0" advTm="10000">
    <p:wedg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Методичка_Взятка\1339936962_11_МИНИ.jpg"/>
          <p:cNvPicPr/>
          <p:nvPr/>
        </p:nvPicPr>
        <p:blipFill>
          <a:blip r:embed="rId2" cstate="print"/>
          <a:srcRect/>
          <a:stretch>
            <a:fillRect/>
          </a:stretch>
        </p:blipFill>
        <p:spPr bwMode="auto">
          <a:xfrm>
            <a:off x="2627784" y="3861048"/>
            <a:ext cx="3096344" cy="2304256"/>
          </a:xfrm>
          <a:prstGeom prst="rect">
            <a:avLst/>
          </a:prstGeom>
          <a:noFill/>
          <a:ln w="76200">
            <a:solidFill>
              <a:schemeClr val="bg2"/>
            </a:solidFill>
            <a:miter lim="800000"/>
            <a:headEnd/>
            <a:tailEnd/>
          </a:ln>
        </p:spPr>
      </p:pic>
      <p:sp>
        <p:nvSpPr>
          <p:cNvPr id="123907" name="AutoShape 3"/>
          <p:cNvSpPr>
            <a:spLocks noChangeArrowheads="1"/>
          </p:cNvSpPr>
          <p:nvPr/>
        </p:nvSpPr>
        <p:spPr bwMode="auto">
          <a:xfrm>
            <a:off x="3779912" y="1412776"/>
            <a:ext cx="1120899" cy="504056"/>
          </a:xfrm>
          <a:prstGeom prst="rightArrow">
            <a:avLst>
              <a:gd name="adj1" fmla="val 50000"/>
              <a:gd name="adj2" fmla="val 135714"/>
            </a:avLst>
          </a:prstGeom>
          <a:gradFill rotWithShape="1">
            <a:gsLst>
              <a:gs pos="0">
                <a:srgbClr val="FF0000"/>
              </a:gs>
              <a:gs pos="100000">
                <a:srgbClr val="FF0000">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3906" name="AutoShape 2"/>
          <p:cNvSpPr>
            <a:spLocks noChangeArrowheads="1"/>
          </p:cNvSpPr>
          <p:nvPr/>
        </p:nvSpPr>
        <p:spPr bwMode="auto">
          <a:xfrm rot="-2187538">
            <a:off x="2785522" y="1841905"/>
            <a:ext cx="546469" cy="953213"/>
          </a:xfrm>
          <a:prstGeom prst="downArrow">
            <a:avLst>
              <a:gd name="adj1" fmla="val 50000"/>
              <a:gd name="adj2" fmla="val 128488"/>
            </a:avLst>
          </a:prstGeom>
          <a:gradFill rotWithShape="1">
            <a:gsLst>
              <a:gs pos="0">
                <a:srgbClr val="FF0000"/>
              </a:gs>
              <a:gs pos="100000">
                <a:srgbClr val="E5B8B7"/>
              </a:gs>
            </a:gsLst>
            <a:lin ang="5400000" scaled="1"/>
          </a:gra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ru-RU"/>
          </a:p>
        </p:txBody>
      </p:sp>
      <p:sp>
        <p:nvSpPr>
          <p:cNvPr id="123905" name="AutoShape 1"/>
          <p:cNvSpPr>
            <a:spLocks noChangeArrowheads="1"/>
          </p:cNvSpPr>
          <p:nvPr/>
        </p:nvSpPr>
        <p:spPr bwMode="auto">
          <a:xfrm rot="2491859">
            <a:off x="5549509" y="1746439"/>
            <a:ext cx="504640" cy="967879"/>
          </a:xfrm>
          <a:prstGeom prst="upArrow">
            <a:avLst>
              <a:gd name="adj1" fmla="val 50000"/>
              <a:gd name="adj2" fmla="val 126373"/>
            </a:avLst>
          </a:prstGeom>
          <a:gradFill rotWithShape="1">
            <a:gsLst>
              <a:gs pos="0">
                <a:srgbClr val="FF0000"/>
              </a:gs>
              <a:gs pos="100000">
                <a:srgbClr val="E5B8B7"/>
              </a:gs>
            </a:gsLst>
            <a:lin ang="5400000" scaled="1"/>
          </a:gra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ru-RU"/>
          </a:p>
        </p:txBody>
      </p:sp>
      <p:sp>
        <p:nvSpPr>
          <p:cNvPr id="123908" name="Rectangle 4"/>
          <p:cNvSpPr>
            <a:spLocks noChangeArrowheads="1"/>
          </p:cNvSpPr>
          <p:nvPr/>
        </p:nvSpPr>
        <p:spPr bwMode="auto">
          <a:xfrm>
            <a:off x="107504" y="455160"/>
            <a:ext cx="8928992"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КТО МОЖЕТ БЫТЬ ПРИВЛЕЧЕН К УГОЛОВНОЙ ОТВЕТСТВЕННОСТИ ЗА ПОЛУЧЕНИЕ (ДАЧУ) ВЗЯТКИ?</a:t>
            </a:r>
            <a:endParaRPr kumimoji="0" lang="ru-RU"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rgbClr val="FF0000"/>
              </a:solidFill>
              <a:effectLst/>
              <a:latin typeface="Arial" pitchFamily="34" charset="0"/>
            </a:endParaRPr>
          </a:p>
        </p:txBody>
      </p:sp>
      <p:sp>
        <p:nvSpPr>
          <p:cNvPr id="123909" name="Rectangle 5"/>
          <p:cNvSpPr>
            <a:spLocks noChangeArrowheads="1"/>
          </p:cNvSpPr>
          <p:nvPr/>
        </p:nvSpPr>
        <p:spPr bwMode="auto">
          <a:xfrm flipV="1">
            <a:off x="2678843" y="1177982"/>
            <a:ext cx="3153427"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9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45085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9" name="Прямоугольник 8"/>
          <p:cNvSpPr/>
          <p:nvPr/>
        </p:nvSpPr>
        <p:spPr>
          <a:xfrm>
            <a:off x="467544" y="1412776"/>
            <a:ext cx="2952328" cy="461665"/>
          </a:xfrm>
          <a:prstGeom prst="rect">
            <a:avLst/>
          </a:prstGeom>
        </p:spPr>
        <p:txBody>
          <a:bodyPr wrap="square">
            <a:spAutoFit/>
          </a:bodyPr>
          <a:lstStyle/>
          <a:p>
            <a:r>
              <a:rPr lang="ru-RU" b="1" dirty="0" smtClean="0"/>
              <a:t> </a:t>
            </a:r>
            <a:r>
              <a:rPr lang="ru-RU" sz="2400" b="1" u="sng" dirty="0" smtClean="0">
                <a:solidFill>
                  <a:schemeClr val="bg1"/>
                </a:solidFill>
              </a:rPr>
              <a:t>ВЗЯТКОДАТЕЛЬ</a:t>
            </a:r>
            <a:endParaRPr lang="ru-RU" sz="2400" u="sng" dirty="0">
              <a:solidFill>
                <a:schemeClr val="bg1"/>
              </a:solidFill>
            </a:endParaRPr>
          </a:p>
        </p:txBody>
      </p:sp>
      <p:sp>
        <p:nvSpPr>
          <p:cNvPr id="11" name="Прямоугольник 10"/>
          <p:cNvSpPr/>
          <p:nvPr/>
        </p:nvSpPr>
        <p:spPr>
          <a:xfrm>
            <a:off x="5148064" y="1412776"/>
            <a:ext cx="3600400" cy="461665"/>
          </a:xfrm>
          <a:prstGeom prst="rect">
            <a:avLst/>
          </a:prstGeom>
        </p:spPr>
        <p:txBody>
          <a:bodyPr wrap="square">
            <a:spAutoFit/>
          </a:bodyPr>
          <a:lstStyle/>
          <a:p>
            <a:r>
              <a:rPr lang="ru-RU" sz="2400" b="1" u="sng" dirty="0" smtClean="0">
                <a:solidFill>
                  <a:schemeClr val="bg1"/>
                </a:solidFill>
                <a:latin typeface="Times New Roman" pitchFamily="18" charset="0"/>
                <a:ea typeface="Times New Roman" pitchFamily="18" charset="0"/>
                <a:cs typeface="Times New Roman" pitchFamily="18" charset="0"/>
              </a:rPr>
              <a:t>ВЗЯТКОПОЛУЧАТЕЛЬ</a:t>
            </a:r>
            <a:endParaRPr lang="ru-RU" sz="2400" u="sng" dirty="0">
              <a:solidFill>
                <a:schemeClr val="bg1"/>
              </a:solidFill>
            </a:endParaRPr>
          </a:p>
        </p:txBody>
      </p:sp>
      <p:sp>
        <p:nvSpPr>
          <p:cNvPr id="13" name="Прямоугольник 12"/>
          <p:cNvSpPr/>
          <p:nvPr/>
        </p:nvSpPr>
        <p:spPr>
          <a:xfrm>
            <a:off x="1547664" y="2420889"/>
            <a:ext cx="5256584" cy="830997"/>
          </a:xfrm>
          <a:prstGeom prst="rect">
            <a:avLst/>
          </a:prstGeom>
        </p:spPr>
        <p:txBody>
          <a:bodyPr wrap="square">
            <a:spAutoFit/>
          </a:bodyPr>
          <a:lstStyle/>
          <a:p>
            <a:pPr lvl="0" indent="450850" algn="ctr" fontAlgn="base">
              <a:spcBef>
                <a:spcPct val="0"/>
              </a:spcBef>
              <a:spcAft>
                <a:spcPct val="0"/>
              </a:spcAft>
            </a:pPr>
            <a:r>
              <a:rPr lang="ru-RU" sz="2400" b="1" dirty="0" smtClean="0">
                <a:latin typeface="Times New Roman" pitchFamily="18" charset="0"/>
                <a:ea typeface="Times New Roman" pitchFamily="18" charset="0"/>
                <a:cs typeface="Times New Roman" pitchFamily="18" charset="0"/>
              </a:rPr>
              <a:t> </a:t>
            </a:r>
            <a:r>
              <a:rPr lang="ru-RU" sz="2400" b="1" u="sng" dirty="0" smtClean="0">
                <a:solidFill>
                  <a:schemeClr val="bg1"/>
                </a:solidFill>
                <a:latin typeface="Times New Roman" pitchFamily="18" charset="0"/>
                <a:ea typeface="Times New Roman" pitchFamily="18" charset="0"/>
                <a:cs typeface="Times New Roman" pitchFamily="18" charset="0"/>
              </a:rPr>
              <a:t>ПОСРЕДНИК</a:t>
            </a:r>
            <a:r>
              <a:rPr lang="ru-RU" sz="2400" b="1" dirty="0" smtClean="0">
                <a:solidFill>
                  <a:schemeClr val="bg1"/>
                </a:solidFill>
                <a:latin typeface="Times New Roman" pitchFamily="18" charset="0"/>
                <a:ea typeface="Times New Roman" pitchFamily="18" charset="0"/>
                <a:cs typeface="Times New Roman" pitchFamily="18" charset="0"/>
              </a:rPr>
              <a:t>                                                                         при получении (даче) взятки</a:t>
            </a:r>
            <a:endParaRPr lang="ru-RU" sz="2400" dirty="0">
              <a:solidFill>
                <a:schemeClr val="bg1"/>
              </a:solidFill>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
          <p:cNvSpPr>
            <a:spLocks noChangeArrowheads="1"/>
          </p:cNvSpPr>
          <p:nvPr/>
        </p:nvSpPr>
        <p:spPr bwMode="auto">
          <a:xfrm>
            <a:off x="179512" y="358124"/>
            <a:ext cx="864096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7663"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Статья 291. Дача взятки</a:t>
            </a:r>
          </a:p>
          <a:p>
            <a:pPr marL="0" marR="0" lvl="0" indent="347663"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endParaRPr kumimoji="0" lang="ru-RU"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347663" algn="just" defTabSz="914400" rtl="0" eaLnBrk="0" fontAlgn="base" latinLnBrk="0" hangingPunct="0">
              <a:lnSpc>
                <a:spcPct val="100000"/>
              </a:lnSpc>
              <a:spcBef>
                <a:spcPct val="0"/>
              </a:spcBef>
              <a:spcAft>
                <a:spcPct val="0"/>
              </a:spcAft>
              <a:buClrTx/>
              <a:buSzTx/>
              <a:buFontTx/>
              <a:buAutoNum type="arabicPeriod"/>
              <a:tabLst/>
            </a:pP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Дача взятки должностному лицу, иностранному должностному лицу либо должностному лицу публичной международной организации лично или через посредника –</a:t>
            </a:r>
          </a:p>
          <a:p>
            <a:pPr marL="0" marR="0" lvl="0" indent="347663" algn="just" defTabSz="914400" rtl="0" eaLnBrk="0" fontAlgn="base" latinLnBrk="0" hangingPunct="0">
              <a:lnSpc>
                <a:spcPct val="100000"/>
              </a:lnSpc>
              <a:spcBef>
                <a:spcPct val="0"/>
              </a:spcBef>
              <a:spcAft>
                <a:spcPct val="0"/>
              </a:spcAft>
              <a:buClrTx/>
              <a:buSzTx/>
              <a:tabLst/>
            </a:pPr>
            <a:endParaRPr kumimoji="0" lang="ru-RU"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347663"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наказывается </a:t>
            </a:r>
            <a:r>
              <a:rPr kumimoji="0" lang="ru-RU" sz="24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штрафом</a:t>
            </a: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в размере до пятисот тысяч рублей, или в размере заработной платы или иного дохода осужденного за период до одного года, или в размере от пятикратной до тридцатикратной суммы взятки, либо </a:t>
            </a:r>
            <a:r>
              <a:rPr kumimoji="0" lang="ru-RU" sz="24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исправительными работами </a:t>
            </a: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на срок до двух лет </a:t>
            </a:r>
            <a:r>
              <a:rPr kumimoji="0" lang="ru-RU" sz="24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с лишением права занимать определенные должности или заниматься определенной деятельностью</a:t>
            </a: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на срок до трех лет или без такового, либо </a:t>
            </a:r>
            <a:r>
              <a:rPr kumimoji="0" lang="ru-RU" sz="24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принудительными работами </a:t>
            </a: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на срок до трех лет, либо </a:t>
            </a:r>
            <a:r>
              <a:rPr kumimoji="0" lang="ru-RU" sz="24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лишением свободы </a:t>
            </a: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на срок до двух лет со штрафом в размере от пятикратной до десятикратной суммы взятки или без такового.</a:t>
            </a:r>
            <a:endParaRPr kumimoji="0" lang="ru-RU"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1"/>
          <p:cNvSpPr>
            <a:spLocks noChangeArrowheads="1"/>
          </p:cNvSpPr>
          <p:nvPr/>
        </p:nvSpPr>
        <p:spPr bwMode="auto">
          <a:xfrm>
            <a:off x="107504" y="263846"/>
            <a:ext cx="878497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7663"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Статья 291.1. Посредничество во </a:t>
            </a:r>
            <a:r>
              <a:rPr kumimoji="0" lang="ru-RU" sz="240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в</a:t>
            </a:r>
            <a:r>
              <a:rPr kumimoji="0" lang="ru-RU" sz="2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зяточничестве</a:t>
            </a:r>
            <a:endParaRPr kumimoji="0" lang="ru-RU"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347663"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endParaRPr kumimoji="0" lang="ru-RU"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347663" algn="just" defTabSz="914400" rtl="0" eaLnBrk="0" fontAlgn="base" latinLnBrk="0" hangingPunct="0">
              <a:lnSpc>
                <a:spcPct val="100000"/>
              </a:lnSpc>
              <a:spcBef>
                <a:spcPct val="0"/>
              </a:spcBef>
              <a:spcAft>
                <a:spcPct val="0"/>
              </a:spcAft>
              <a:buClrTx/>
              <a:buSzTx/>
              <a:buFontTx/>
              <a:buAutoNum type="arabicPeriod"/>
              <a:tabLst/>
            </a:pP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Посредничество во взяточничестве, то есть непосредственная передача взятки по поручению взяткодателя или взяткополучателя либо иное способствование взяткодателю и (или) взяткополучателю в достижении либо реализации соглашения между ними о получении и даче взятки в значительном размере, -</a:t>
            </a:r>
          </a:p>
          <a:p>
            <a:pPr marL="0" marR="0" lvl="0" indent="347663" algn="just" defTabSz="914400" rtl="0" eaLnBrk="0" fontAlgn="base" latinLnBrk="0" hangingPunct="0">
              <a:lnSpc>
                <a:spcPct val="100000"/>
              </a:lnSpc>
              <a:spcBef>
                <a:spcPct val="0"/>
              </a:spcBef>
              <a:spcAft>
                <a:spcPct val="0"/>
              </a:spcAft>
              <a:buClrTx/>
              <a:buSzTx/>
              <a:tabLst/>
            </a:pPr>
            <a:endParaRPr kumimoji="0" lang="ru-RU" sz="2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347663"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наказывается </a:t>
            </a:r>
            <a:r>
              <a:rPr kumimoji="0" lang="ru-RU" sz="24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штрафом</a:t>
            </a: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в размере от двадцатикратной до сорокакратной суммы взятки </a:t>
            </a:r>
            <a:r>
              <a:rPr kumimoji="0" lang="ru-RU" sz="24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с лишением права занимать определенные должности или заниматься определенной деятельностью </a:t>
            </a: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на срок до трех лет либо </a:t>
            </a:r>
            <a:r>
              <a:rPr kumimoji="0" lang="ru-RU" sz="2400" b="0" i="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лишением свободы </a:t>
            </a:r>
            <a:r>
              <a:rPr kumimoji="0" lang="ru-RU" sz="2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на срок до пяти лет со штрафом в размере двадцатикратной суммы взятки.</a:t>
            </a:r>
            <a:endParaRPr kumimoji="0" lang="ru-RU"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980728"/>
            <a:ext cx="8568952" cy="3785652"/>
          </a:xfrm>
          <a:prstGeom prst="rect">
            <a:avLst/>
          </a:prstGeom>
        </p:spPr>
        <p:txBody>
          <a:bodyPr wrap="square">
            <a:spAutoFit/>
          </a:bodyPr>
          <a:lstStyle/>
          <a:p>
            <a:pPr lvl="0" indent="347663" algn="just" fontAlgn="base">
              <a:spcBef>
                <a:spcPct val="0"/>
              </a:spcBef>
              <a:spcAft>
                <a:spcPct val="0"/>
              </a:spcAft>
            </a:pPr>
            <a:r>
              <a:rPr lang="ru-RU" sz="2400" b="1" dirty="0" smtClean="0">
                <a:solidFill>
                  <a:schemeClr val="bg1"/>
                </a:solidFill>
                <a:latin typeface="Times New Roman" pitchFamily="18" charset="0"/>
                <a:ea typeface="Times New Roman" pitchFamily="18" charset="0"/>
                <a:cs typeface="Times New Roman" pitchFamily="18" charset="0"/>
              </a:rPr>
              <a:t>Статья 291.2.  Мелкое взяточничество</a:t>
            </a:r>
            <a:endParaRPr lang="ru-RU" sz="2400" dirty="0" smtClean="0">
              <a:solidFill>
                <a:schemeClr val="bg1"/>
              </a:solidFill>
              <a:latin typeface="Times New Roman" pitchFamily="18" charset="0"/>
              <a:cs typeface="Times New Roman" pitchFamily="18" charset="0"/>
            </a:endParaRPr>
          </a:p>
          <a:p>
            <a:pPr lvl="0" indent="347663" algn="just" eaLnBrk="0" fontAlgn="base" hangingPunct="0">
              <a:spcBef>
                <a:spcPct val="0"/>
              </a:spcBef>
              <a:spcAft>
                <a:spcPct val="0"/>
              </a:spcAft>
            </a:pPr>
            <a:r>
              <a:rPr lang="ru-RU" sz="2400" dirty="0" smtClean="0">
                <a:solidFill>
                  <a:schemeClr val="bg1"/>
                </a:solidFill>
                <a:latin typeface="Times New Roman" pitchFamily="18" charset="0"/>
                <a:ea typeface="Times New Roman" pitchFamily="18" charset="0"/>
                <a:cs typeface="Times New Roman" pitchFamily="18" charset="0"/>
              </a:rPr>
              <a:t> </a:t>
            </a:r>
            <a:endParaRPr lang="ru-RU" sz="2400" dirty="0" smtClean="0">
              <a:solidFill>
                <a:schemeClr val="bg1"/>
              </a:solidFill>
              <a:latin typeface="Times New Roman" pitchFamily="18" charset="0"/>
              <a:cs typeface="Times New Roman" pitchFamily="18" charset="0"/>
            </a:endParaRPr>
          </a:p>
          <a:p>
            <a:pPr lvl="0" indent="347663" algn="just" eaLnBrk="0" fontAlgn="base" hangingPunct="0">
              <a:spcBef>
                <a:spcPct val="0"/>
              </a:spcBef>
              <a:spcAft>
                <a:spcPct val="0"/>
              </a:spcAft>
              <a:buFontTx/>
              <a:buAutoNum type="arabicPeriod"/>
            </a:pPr>
            <a:r>
              <a:rPr lang="ru-RU" sz="2400" dirty="0" smtClean="0">
                <a:solidFill>
                  <a:schemeClr val="bg1"/>
                </a:solidFill>
                <a:latin typeface="Times New Roman" pitchFamily="18" charset="0"/>
                <a:ea typeface="Times New Roman" pitchFamily="18" charset="0"/>
                <a:cs typeface="Times New Roman" pitchFamily="18" charset="0"/>
              </a:rPr>
              <a:t>Получение взятки,  дача взятки лично или через посредника в размере, не превышающем десяти тысяч рублей, -</a:t>
            </a:r>
          </a:p>
          <a:p>
            <a:pPr lvl="0" indent="347663" algn="just" eaLnBrk="0" fontAlgn="base" hangingPunct="0">
              <a:spcBef>
                <a:spcPct val="0"/>
              </a:spcBef>
              <a:spcAft>
                <a:spcPct val="0"/>
              </a:spcAft>
            </a:pPr>
            <a:endParaRPr lang="ru-RU" sz="2400" dirty="0" smtClean="0">
              <a:solidFill>
                <a:schemeClr val="bg1"/>
              </a:solidFill>
              <a:latin typeface="Times New Roman" pitchFamily="18" charset="0"/>
              <a:cs typeface="Times New Roman" pitchFamily="18" charset="0"/>
            </a:endParaRPr>
          </a:p>
          <a:p>
            <a:pPr lvl="0" indent="347663" algn="just" eaLnBrk="0" fontAlgn="base" hangingPunct="0">
              <a:spcBef>
                <a:spcPct val="0"/>
              </a:spcBef>
              <a:spcAft>
                <a:spcPct val="0"/>
              </a:spcAft>
            </a:pPr>
            <a:r>
              <a:rPr lang="ru-RU" sz="2400" dirty="0" smtClean="0">
                <a:solidFill>
                  <a:schemeClr val="bg1"/>
                </a:solidFill>
                <a:latin typeface="Times New Roman" pitchFamily="18" charset="0"/>
                <a:ea typeface="Times New Roman" pitchFamily="18" charset="0"/>
                <a:cs typeface="Times New Roman" pitchFamily="18" charset="0"/>
              </a:rPr>
              <a:t>наказывается </a:t>
            </a:r>
            <a:r>
              <a:rPr lang="ru-RU" sz="2400" i="1" dirty="0" smtClean="0">
                <a:solidFill>
                  <a:schemeClr val="bg1"/>
                </a:solidFill>
                <a:latin typeface="Times New Roman" pitchFamily="18" charset="0"/>
                <a:ea typeface="Times New Roman" pitchFamily="18" charset="0"/>
                <a:cs typeface="Times New Roman" pitchFamily="18" charset="0"/>
              </a:rPr>
              <a:t>штрафом</a:t>
            </a:r>
            <a:r>
              <a:rPr lang="ru-RU" sz="2400" dirty="0" smtClean="0">
                <a:solidFill>
                  <a:schemeClr val="bg1"/>
                </a:solidFill>
                <a:latin typeface="Times New Roman" pitchFamily="18" charset="0"/>
                <a:ea typeface="Times New Roman" pitchFamily="18" charset="0"/>
                <a:cs typeface="Times New Roman" pitchFamily="18" charset="0"/>
              </a:rPr>
              <a:t> в размере до двухсот тысяч рублей или в размере заработной платы или иного дохода осужденного за период до трех месяцев, либо </a:t>
            </a:r>
            <a:r>
              <a:rPr lang="ru-RU" sz="2400" i="1" dirty="0" smtClean="0">
                <a:solidFill>
                  <a:schemeClr val="bg1"/>
                </a:solidFill>
                <a:latin typeface="Times New Roman" pitchFamily="18" charset="0"/>
                <a:ea typeface="Times New Roman" pitchFamily="18" charset="0"/>
                <a:cs typeface="Times New Roman" pitchFamily="18" charset="0"/>
              </a:rPr>
              <a:t>исправительными работами </a:t>
            </a:r>
            <a:r>
              <a:rPr lang="ru-RU" sz="2400" dirty="0" smtClean="0">
                <a:solidFill>
                  <a:schemeClr val="bg1"/>
                </a:solidFill>
                <a:latin typeface="Times New Roman" pitchFamily="18" charset="0"/>
                <a:ea typeface="Times New Roman" pitchFamily="18" charset="0"/>
                <a:cs typeface="Times New Roman" pitchFamily="18" charset="0"/>
              </a:rPr>
              <a:t>на срок до одного года, либо </a:t>
            </a:r>
            <a:r>
              <a:rPr lang="ru-RU" sz="2400" i="1" dirty="0" smtClean="0">
                <a:solidFill>
                  <a:schemeClr val="bg1"/>
                </a:solidFill>
                <a:latin typeface="Times New Roman" pitchFamily="18" charset="0"/>
                <a:ea typeface="Times New Roman" pitchFamily="18" charset="0"/>
                <a:cs typeface="Times New Roman" pitchFamily="18" charset="0"/>
              </a:rPr>
              <a:t>ограничением свободы </a:t>
            </a:r>
            <a:r>
              <a:rPr lang="ru-RU" sz="2400" dirty="0" smtClean="0">
                <a:solidFill>
                  <a:schemeClr val="bg1"/>
                </a:solidFill>
                <a:latin typeface="Times New Roman" pitchFamily="18" charset="0"/>
                <a:ea typeface="Times New Roman" pitchFamily="18" charset="0"/>
                <a:cs typeface="Times New Roman" pitchFamily="18" charset="0"/>
              </a:rPr>
              <a:t>на срок до двух лет, либо </a:t>
            </a:r>
            <a:r>
              <a:rPr lang="ru-RU" sz="2400" i="1" dirty="0" smtClean="0">
                <a:solidFill>
                  <a:schemeClr val="bg1"/>
                </a:solidFill>
                <a:latin typeface="Times New Roman" pitchFamily="18" charset="0"/>
                <a:ea typeface="Times New Roman" pitchFamily="18" charset="0"/>
                <a:cs typeface="Times New Roman" pitchFamily="18" charset="0"/>
              </a:rPr>
              <a:t>лишением свободы </a:t>
            </a:r>
            <a:r>
              <a:rPr lang="ru-RU" sz="2400" dirty="0" smtClean="0">
                <a:solidFill>
                  <a:schemeClr val="bg1"/>
                </a:solidFill>
                <a:latin typeface="Times New Roman" pitchFamily="18" charset="0"/>
                <a:ea typeface="Times New Roman" pitchFamily="18" charset="0"/>
                <a:cs typeface="Times New Roman" pitchFamily="18" charset="0"/>
              </a:rPr>
              <a:t>на срок до  одного года.</a:t>
            </a:r>
          </a:p>
        </p:txBody>
      </p:sp>
    </p:spTree>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0" y="260649"/>
            <a:ext cx="9144000" cy="54631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lgn="ctr" fontAlgn="base">
              <a:spcBef>
                <a:spcPct val="0"/>
              </a:spcBef>
              <a:spcAft>
                <a:spcPct val="0"/>
              </a:spcAft>
            </a:pPr>
            <a:r>
              <a:rPr lang="ru-RU" sz="4400" b="1" i="1" dirty="0" smtClean="0">
                <a:ln w="10541" cmpd="sng">
                  <a:solidFill>
                    <a:schemeClr val="bg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К О Р Р У П Ц И Я :</a:t>
            </a:r>
          </a:p>
          <a:p>
            <a:pPr lvl="0" algn="ctr" fontAlgn="base">
              <a:spcBef>
                <a:spcPct val="0"/>
              </a:spcBef>
              <a:spcAft>
                <a:spcPct val="0"/>
              </a:spcAft>
            </a:pPr>
            <a:r>
              <a:rPr lang="ru-RU" sz="4400" b="1" i="1" dirty="0" smtClean="0">
                <a:ln w="24500" cmpd="dbl">
                  <a:solidFill>
                    <a:schemeClr val="accent2">
                      <a:shade val="85000"/>
                      <a:satMod val="155000"/>
                    </a:schemeClr>
                  </a:solidFill>
                  <a:prstDash val="solid"/>
                  <a:miter lim="800000"/>
                </a:ln>
                <a:solidFill>
                  <a:schemeClr val="bg1"/>
                </a:solidFill>
                <a:effectLst>
                  <a:outerShdw blurRad="38100" dist="38100" dir="7020000" algn="tl">
                    <a:srgbClr val="000000">
                      <a:alpha val="35000"/>
                    </a:srgbClr>
                  </a:outerShdw>
                </a:effectLst>
                <a:latin typeface="Times New Roman" pitchFamily="18" charset="0"/>
                <a:cs typeface="Times New Roman" pitchFamily="18" charset="0"/>
              </a:rPr>
              <a:t> </a:t>
            </a:r>
            <a:endParaRPr kumimoji="0" lang="en-US" sz="4400" b="1" i="0" u="none" strike="noStrike" normalizeH="0" baseline="0" dirty="0" smtClean="0">
              <a:ln w="24500" cmpd="dbl">
                <a:solidFill>
                  <a:schemeClr val="accent2">
                    <a:shade val="85000"/>
                    <a:satMod val="155000"/>
                  </a:schemeClr>
                </a:solidFill>
                <a:prstDash val="solid"/>
                <a:miter lim="800000"/>
              </a:ln>
              <a:solidFill>
                <a:schemeClr val="bg1"/>
              </a:solidFill>
              <a:effectLst>
                <a:outerShdw blurRad="38100" dist="38100" dir="7020000" algn="tl">
                  <a:srgbClr val="000000">
                    <a:alpha val="35000"/>
                  </a:srgbClr>
                </a:outerShdw>
              </a:effectLst>
              <a:latin typeface="Times New Roman" pitchFamily="18" charset="0"/>
              <a:ea typeface="Times New Roman" pitchFamily="18" charset="0"/>
              <a:cs typeface="Times New Roman" pitchFamily="18" charset="0"/>
            </a:endParaRPr>
          </a:p>
          <a:p>
            <a:pPr lvl="0" algn="just" fontAlgn="base">
              <a:spcBef>
                <a:spcPct val="0"/>
              </a:spcBef>
              <a:spcAft>
                <a:spcPct val="0"/>
              </a:spcAft>
              <a:buFont typeface="Wingdings" pitchFamily="2" charset="2"/>
              <a:buChar char="v"/>
            </a:pPr>
            <a:r>
              <a:rPr kumimoji="0" lang="ru-RU" sz="2800" b="1" i="0" u="none" strike="noStrike" normalizeH="0" baseline="0" dirty="0" smtClean="0">
                <a:ln w="18415" cmpd="sng">
                  <a:noFill/>
                  <a:prstDash val="solid"/>
                </a:ln>
                <a:solidFill>
                  <a:schemeClr val="bg1"/>
                </a:solidFill>
                <a:latin typeface="Times New Roman" pitchFamily="18" charset="0"/>
                <a:ea typeface="Times New Roman" pitchFamily="18" charset="0"/>
                <a:cs typeface="Times New Roman" pitchFamily="18" charset="0"/>
              </a:rPr>
              <a:t>    злоупотребление служебным положением, </a:t>
            </a:r>
            <a:endParaRPr kumimoji="0" lang="en-US" sz="2800" b="1" i="0" u="none" strike="noStrike" normalizeH="0" baseline="0" dirty="0" smtClean="0">
              <a:ln w="18415" cmpd="sng">
                <a:noFill/>
                <a:prstDash val="solid"/>
              </a:ln>
              <a:solidFill>
                <a:schemeClr val="bg1"/>
              </a:solidFill>
              <a:latin typeface="Times New Roman" pitchFamily="18" charset="0"/>
              <a:ea typeface="Times New Roman" pitchFamily="18" charset="0"/>
              <a:cs typeface="Times New Roman" pitchFamily="18" charset="0"/>
            </a:endParaRPr>
          </a:p>
          <a:p>
            <a:pPr lvl="0" algn="just" fontAlgn="base">
              <a:spcBef>
                <a:spcPct val="0"/>
              </a:spcBef>
              <a:spcAft>
                <a:spcPct val="0"/>
              </a:spcAft>
              <a:buFont typeface="Wingdings" pitchFamily="2" charset="2"/>
              <a:buChar char="v"/>
            </a:pPr>
            <a:r>
              <a:rPr lang="en-US" sz="2800" b="1" dirty="0" smtClean="0">
                <a:ln w="18415" cmpd="sng">
                  <a:noFill/>
                  <a:prstDash val="solid"/>
                </a:ln>
                <a:solidFill>
                  <a:schemeClr val="bg1"/>
                </a:solidFill>
                <a:latin typeface="Times New Roman" pitchFamily="18" charset="0"/>
                <a:ea typeface="Times New Roman" pitchFamily="18" charset="0"/>
                <a:cs typeface="Times New Roman" pitchFamily="18" charset="0"/>
              </a:rPr>
              <a:t>    </a:t>
            </a:r>
            <a:r>
              <a:rPr kumimoji="0" lang="ru-RU" sz="2800" b="1" i="0" u="none" strike="noStrike" normalizeH="0" baseline="0" dirty="0" smtClean="0">
                <a:ln w="18415" cmpd="sng">
                  <a:noFill/>
                  <a:prstDash val="solid"/>
                </a:ln>
                <a:solidFill>
                  <a:schemeClr val="bg1"/>
                </a:solidFill>
                <a:latin typeface="Times New Roman" pitchFamily="18" charset="0"/>
                <a:ea typeface="Times New Roman" pitchFamily="18" charset="0"/>
                <a:cs typeface="Times New Roman" pitchFamily="18" charset="0"/>
              </a:rPr>
              <a:t>дача взятки, </a:t>
            </a:r>
            <a:endParaRPr kumimoji="0" lang="en-US" sz="2800" b="1" i="0" u="none" strike="noStrike" normalizeH="0" baseline="0" dirty="0" smtClean="0">
              <a:ln w="18415" cmpd="sng">
                <a:noFill/>
                <a:prstDash val="solid"/>
              </a:ln>
              <a:solidFill>
                <a:schemeClr val="bg1"/>
              </a:solidFill>
              <a:latin typeface="Times New Roman" pitchFamily="18" charset="0"/>
              <a:ea typeface="Times New Roman" pitchFamily="18" charset="0"/>
              <a:cs typeface="Times New Roman" pitchFamily="18" charset="0"/>
            </a:endParaRPr>
          </a:p>
          <a:p>
            <a:pPr lvl="0" algn="just" fontAlgn="base">
              <a:spcBef>
                <a:spcPct val="0"/>
              </a:spcBef>
              <a:spcAft>
                <a:spcPct val="0"/>
              </a:spcAft>
              <a:buFont typeface="Wingdings" pitchFamily="2" charset="2"/>
              <a:buChar char="v"/>
            </a:pPr>
            <a:r>
              <a:rPr lang="en-US" sz="2800" b="1" dirty="0" smtClean="0">
                <a:ln w="18415" cmpd="sng">
                  <a:noFill/>
                  <a:prstDash val="solid"/>
                </a:ln>
                <a:solidFill>
                  <a:schemeClr val="bg1"/>
                </a:solidFill>
                <a:latin typeface="Times New Roman" pitchFamily="18" charset="0"/>
                <a:ea typeface="Times New Roman" pitchFamily="18" charset="0"/>
                <a:cs typeface="Times New Roman" pitchFamily="18" charset="0"/>
              </a:rPr>
              <a:t>    </a:t>
            </a:r>
            <a:r>
              <a:rPr kumimoji="0" lang="ru-RU" sz="2800" b="1" i="0" u="none" strike="noStrike" normalizeH="0" baseline="0" dirty="0" smtClean="0">
                <a:ln w="18415" cmpd="sng">
                  <a:noFill/>
                  <a:prstDash val="solid"/>
                </a:ln>
                <a:solidFill>
                  <a:schemeClr val="bg1"/>
                </a:solidFill>
                <a:latin typeface="Times New Roman" pitchFamily="18" charset="0"/>
                <a:ea typeface="Times New Roman" pitchFamily="18" charset="0"/>
                <a:cs typeface="Times New Roman" pitchFamily="18" charset="0"/>
              </a:rPr>
              <a:t>получение взятки, </a:t>
            </a:r>
            <a:endParaRPr kumimoji="0" lang="en-US" sz="2800" b="1" i="0" u="none" strike="noStrike" normalizeH="0" baseline="0" dirty="0" smtClean="0">
              <a:ln w="18415" cmpd="sng">
                <a:noFill/>
                <a:prstDash val="solid"/>
              </a:ln>
              <a:solidFill>
                <a:schemeClr val="bg1"/>
              </a:solidFill>
              <a:latin typeface="Times New Roman" pitchFamily="18" charset="0"/>
              <a:ea typeface="Times New Roman" pitchFamily="18" charset="0"/>
              <a:cs typeface="Times New Roman" pitchFamily="18" charset="0"/>
            </a:endParaRPr>
          </a:p>
          <a:p>
            <a:pPr lvl="0" algn="just" fontAlgn="base">
              <a:spcBef>
                <a:spcPct val="0"/>
              </a:spcBef>
              <a:spcAft>
                <a:spcPct val="0"/>
              </a:spcAft>
              <a:buFont typeface="Wingdings" pitchFamily="2" charset="2"/>
              <a:buChar char="v"/>
            </a:pPr>
            <a:r>
              <a:rPr lang="en-US" sz="2800" b="1" dirty="0" smtClean="0">
                <a:ln w="18415" cmpd="sng">
                  <a:noFill/>
                  <a:prstDash val="solid"/>
                </a:ln>
                <a:solidFill>
                  <a:schemeClr val="bg1"/>
                </a:solidFill>
                <a:latin typeface="Times New Roman" pitchFamily="18" charset="0"/>
                <a:ea typeface="Times New Roman" pitchFamily="18" charset="0"/>
                <a:cs typeface="Times New Roman" pitchFamily="18" charset="0"/>
              </a:rPr>
              <a:t>    </a:t>
            </a:r>
            <a:r>
              <a:rPr kumimoji="0" lang="ru-RU" sz="2800" b="1" i="0" u="none" strike="noStrike" normalizeH="0" baseline="0" dirty="0" smtClean="0">
                <a:ln w="18415" cmpd="sng">
                  <a:noFill/>
                  <a:prstDash val="solid"/>
                </a:ln>
                <a:solidFill>
                  <a:schemeClr val="bg1"/>
                </a:solidFill>
                <a:latin typeface="Times New Roman" pitchFamily="18" charset="0"/>
                <a:ea typeface="Times New Roman" pitchFamily="18" charset="0"/>
                <a:cs typeface="Times New Roman" pitchFamily="18" charset="0"/>
              </a:rPr>
              <a:t>злоупотребление полномочиями, </a:t>
            </a:r>
            <a:endParaRPr kumimoji="0" lang="en-US" sz="2800" b="1" i="0" u="none" strike="noStrike" normalizeH="0" baseline="0" dirty="0" smtClean="0">
              <a:ln w="18415" cmpd="sng">
                <a:noFill/>
                <a:prstDash val="solid"/>
              </a:ln>
              <a:solidFill>
                <a:schemeClr val="bg1"/>
              </a:solidFill>
              <a:latin typeface="Times New Roman" pitchFamily="18" charset="0"/>
              <a:ea typeface="Times New Roman" pitchFamily="18" charset="0"/>
              <a:cs typeface="Times New Roman" pitchFamily="18" charset="0"/>
            </a:endParaRPr>
          </a:p>
          <a:p>
            <a:pPr lvl="0" algn="just" fontAlgn="base">
              <a:spcBef>
                <a:spcPct val="0"/>
              </a:spcBef>
              <a:spcAft>
                <a:spcPct val="0"/>
              </a:spcAft>
              <a:buFont typeface="Wingdings" pitchFamily="2" charset="2"/>
              <a:buChar char="v"/>
            </a:pPr>
            <a:r>
              <a:rPr lang="en-US" sz="2800" b="1" dirty="0" smtClean="0">
                <a:ln w="18415" cmpd="sng">
                  <a:noFill/>
                  <a:prstDash val="solid"/>
                </a:ln>
                <a:solidFill>
                  <a:schemeClr val="bg1"/>
                </a:solidFill>
                <a:latin typeface="Times New Roman" pitchFamily="18" charset="0"/>
                <a:ea typeface="Times New Roman" pitchFamily="18" charset="0"/>
                <a:cs typeface="Times New Roman" pitchFamily="18" charset="0"/>
              </a:rPr>
              <a:t>    </a:t>
            </a:r>
            <a:r>
              <a:rPr kumimoji="0" lang="ru-RU" sz="2800" b="1" i="0" u="none" strike="noStrike" normalizeH="0" baseline="0" dirty="0" smtClean="0">
                <a:ln w="18415" cmpd="sng">
                  <a:noFill/>
                  <a:prstDash val="solid"/>
                </a:ln>
                <a:solidFill>
                  <a:schemeClr val="bg1"/>
                </a:solidFill>
                <a:latin typeface="Times New Roman" pitchFamily="18" charset="0"/>
                <a:ea typeface="Times New Roman" pitchFamily="18" charset="0"/>
                <a:cs typeface="Times New Roman" pitchFamily="18" charset="0"/>
              </a:rPr>
              <a:t>коммерческий подкуп либо </a:t>
            </a:r>
            <a:endParaRPr kumimoji="0" lang="en-US" sz="2800" b="1" i="0" u="none" strike="noStrike" normalizeH="0" baseline="0" dirty="0" smtClean="0">
              <a:ln w="18415" cmpd="sng">
                <a:noFill/>
                <a:prstDash val="solid"/>
              </a:ln>
              <a:solidFill>
                <a:schemeClr val="bg1"/>
              </a:solidFill>
              <a:latin typeface="Times New Roman" pitchFamily="18" charset="0"/>
              <a:ea typeface="Times New Roman" pitchFamily="18" charset="0"/>
              <a:cs typeface="Times New Roman" pitchFamily="18" charset="0"/>
            </a:endParaRPr>
          </a:p>
          <a:p>
            <a:pPr lvl="0" algn="just" fontAlgn="base">
              <a:spcBef>
                <a:spcPct val="0"/>
              </a:spcBef>
              <a:spcAft>
                <a:spcPct val="0"/>
              </a:spcAft>
              <a:buFont typeface="Wingdings" pitchFamily="2" charset="2"/>
              <a:buChar char="v"/>
            </a:pPr>
            <a:r>
              <a:rPr lang="en-US" sz="2800" b="1" dirty="0" smtClean="0">
                <a:ln w="18415" cmpd="sng">
                  <a:noFill/>
                  <a:prstDash val="solid"/>
                </a:ln>
                <a:solidFill>
                  <a:schemeClr val="bg1"/>
                </a:solidFill>
                <a:latin typeface="Times New Roman" pitchFamily="18" charset="0"/>
                <a:ea typeface="Times New Roman" pitchFamily="18" charset="0"/>
                <a:cs typeface="Times New Roman" pitchFamily="18" charset="0"/>
              </a:rPr>
              <a:t>    </a:t>
            </a:r>
            <a:r>
              <a:rPr kumimoji="0" lang="ru-RU" sz="2800" b="1" i="0" u="none" strike="noStrike" normalizeH="0" baseline="0" dirty="0" smtClean="0">
                <a:ln w="18415" cmpd="sng">
                  <a:noFill/>
                  <a:prstDash val="solid"/>
                </a:ln>
                <a:solidFill>
                  <a:schemeClr val="bg1"/>
                </a:solidFill>
                <a:latin typeface="Times New Roman" pitchFamily="18" charset="0"/>
                <a:ea typeface="Times New Roman" pitchFamily="18" charset="0"/>
                <a:cs typeface="Times New Roman" pitchFamily="18" charset="0"/>
              </a:rPr>
              <a:t>иное незаконное использование физическим лицом своего должностного положения </a:t>
            </a:r>
            <a:endParaRPr lang="en-US" sz="2800" b="1" dirty="0" smtClean="0">
              <a:ln w="18415" cmpd="sng">
                <a:noFill/>
                <a:prstDash val="solid"/>
              </a:ln>
              <a:solidFill>
                <a:schemeClr val="bg1"/>
              </a:solidFill>
              <a:latin typeface="Times New Roman" pitchFamily="18" charset="0"/>
              <a:ea typeface="Times New Roman" pitchFamily="18" charset="0"/>
              <a:cs typeface="Times New Roman" pitchFamily="18" charset="0"/>
            </a:endParaRPr>
          </a:p>
          <a:p>
            <a:pPr lvl="0" algn="just" fontAlgn="base">
              <a:spcBef>
                <a:spcPct val="0"/>
              </a:spcBef>
              <a:spcAft>
                <a:spcPct val="0"/>
              </a:spcAft>
            </a:pPr>
            <a:r>
              <a:rPr kumimoji="0" lang="ru-RU" sz="2800" b="1" i="1" u="none" strike="noStrike" normalizeH="0" baseline="0" dirty="0" smtClean="0">
                <a:ln w="18415" cmpd="sng">
                  <a:noFill/>
                  <a:prstDash val="solid"/>
                </a:ln>
                <a:solidFill>
                  <a:schemeClr val="bg1"/>
                </a:solidFill>
                <a:latin typeface="Times New Roman" pitchFamily="18" charset="0"/>
                <a:ea typeface="Times New Roman" pitchFamily="18" charset="0"/>
                <a:cs typeface="Times New Roman" pitchFamily="18" charset="0"/>
              </a:rPr>
              <a:t>        вопреки</a:t>
            </a:r>
            <a:r>
              <a:rPr kumimoji="0" lang="ru-RU" sz="2800" b="1" i="0" u="none" strike="noStrike" normalizeH="0" baseline="0" dirty="0" smtClean="0">
                <a:ln w="18415" cmpd="sng">
                  <a:noFill/>
                  <a:prstDash val="solid"/>
                </a:ln>
                <a:solidFill>
                  <a:schemeClr val="bg1"/>
                </a:solidFill>
                <a:latin typeface="Times New Roman" pitchFamily="18" charset="0"/>
                <a:ea typeface="Times New Roman" pitchFamily="18" charset="0"/>
                <a:cs typeface="Times New Roman" pitchFamily="18" charset="0"/>
              </a:rPr>
              <a:t> законным интересам общества и государства </a:t>
            </a:r>
            <a:r>
              <a:rPr kumimoji="0" lang="ru-RU" sz="2800" b="1" i="1" u="none" strike="noStrike" normalizeH="0" baseline="0" dirty="0" smtClean="0">
                <a:ln w="18415" cmpd="sng">
                  <a:noFill/>
                  <a:prstDash val="solid"/>
                </a:ln>
                <a:solidFill>
                  <a:schemeClr val="bg1"/>
                </a:solidFill>
                <a:latin typeface="Times New Roman" pitchFamily="18" charset="0"/>
                <a:ea typeface="Times New Roman" pitchFamily="18" charset="0"/>
                <a:cs typeface="Times New Roman" pitchFamily="18" charset="0"/>
              </a:rPr>
              <a:t>в целях </a:t>
            </a:r>
            <a:r>
              <a:rPr kumimoji="0" lang="ru-RU" sz="2800" b="1" i="0" u="none" strike="noStrike" normalizeH="0" baseline="0" dirty="0" smtClean="0">
                <a:ln w="18415" cmpd="sng">
                  <a:noFill/>
                  <a:prstDash val="solid"/>
                </a:ln>
                <a:solidFill>
                  <a:schemeClr val="bg1"/>
                </a:solidFill>
                <a:latin typeface="Times New Roman" pitchFamily="18" charset="0"/>
                <a:ea typeface="Times New Roman" pitchFamily="18" charset="0"/>
                <a:cs typeface="Times New Roman" pitchFamily="18" charset="0"/>
              </a:rPr>
              <a:t>получения выгоды в виде</a:t>
            </a:r>
            <a:endParaRPr kumimoji="0" lang="ru-RU" sz="2800" b="1" i="0" u="none" strike="noStrike" normalizeH="0" baseline="0" dirty="0" smtClean="0">
              <a:ln w="18415" cmpd="sng">
                <a:noFill/>
                <a:prstDash val="solid"/>
              </a:ln>
              <a:solidFill>
                <a:schemeClr val="bg1"/>
              </a:solidFill>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228774151"/>
              </p:ext>
            </p:extLst>
          </p:nvPr>
        </p:nvGraphicFramePr>
        <p:xfrm>
          <a:off x="3" y="808948"/>
          <a:ext cx="8964486" cy="4682898"/>
        </p:xfrm>
        <a:graphic>
          <a:graphicData uri="http://schemas.openxmlformats.org/drawingml/2006/table">
            <a:tbl>
              <a:tblPr/>
              <a:tblGrid>
                <a:gridCol w="2843805">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2520280">
                  <a:extLst>
                    <a:ext uri="{9D8B030D-6E8A-4147-A177-3AD203B41FA5}">
                      <a16:colId xmlns:a16="http://schemas.microsoft.com/office/drawing/2014/main" val="20002"/>
                    </a:ext>
                  </a:extLst>
                </a:gridCol>
                <a:gridCol w="2232249">
                  <a:extLst>
                    <a:ext uri="{9D8B030D-6E8A-4147-A177-3AD203B41FA5}">
                      <a16:colId xmlns:a16="http://schemas.microsoft.com/office/drawing/2014/main" val="20003"/>
                    </a:ext>
                  </a:extLst>
                </a:gridCol>
              </a:tblGrid>
              <a:tr h="976717">
                <a:tc>
                  <a:txBody>
                    <a:bodyPr/>
                    <a:lstStyle/>
                    <a:p>
                      <a:pPr algn="ctr">
                        <a:spcAft>
                          <a:spcPts val="0"/>
                        </a:spcAft>
                      </a:pPr>
                      <a:r>
                        <a:rPr lang="ru-RU" sz="1800" b="1" i="1" dirty="0">
                          <a:solidFill>
                            <a:schemeClr val="bg1"/>
                          </a:solidFill>
                          <a:latin typeface="Times New Roman" panose="02020603050405020304" pitchFamily="18" charset="0"/>
                          <a:cs typeface="Times New Roman" panose="02020603050405020304" pitchFamily="18" charset="0"/>
                        </a:rPr>
                        <a:t>Вид взятки</a:t>
                      </a:r>
                      <a:endParaRPr lang="ru-RU" sz="1800" b="1" dirty="0">
                        <a:solidFill>
                          <a:schemeClr val="bg1"/>
                        </a:solidFill>
                        <a:latin typeface="Times New Roman" panose="02020603050405020304" pitchFamily="18" charset="0"/>
                        <a:cs typeface="Times New Roman" panose="02020603050405020304" pitchFamily="18" charset="0"/>
                      </a:endParaRPr>
                    </a:p>
                  </a:txBody>
                  <a:tcPr marL="11289" marR="11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b="1" i="1" dirty="0">
                          <a:solidFill>
                            <a:schemeClr val="bg1"/>
                          </a:solidFill>
                          <a:latin typeface="Times New Roman" panose="02020603050405020304" pitchFamily="18" charset="0"/>
                          <a:cs typeface="Times New Roman" panose="02020603050405020304" pitchFamily="18" charset="0"/>
                        </a:rPr>
                        <a:t>Сумма взятки</a:t>
                      </a:r>
                      <a:endParaRPr lang="ru-RU" sz="1800" b="1" dirty="0">
                        <a:solidFill>
                          <a:schemeClr val="bg1"/>
                        </a:solidFill>
                        <a:latin typeface="Times New Roman" panose="02020603050405020304" pitchFamily="18" charset="0"/>
                        <a:cs typeface="Times New Roman" panose="02020603050405020304" pitchFamily="18" charset="0"/>
                      </a:endParaRPr>
                    </a:p>
                  </a:txBody>
                  <a:tcPr marL="11289" marR="11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b="1" i="1" dirty="0">
                          <a:solidFill>
                            <a:schemeClr val="bg1"/>
                          </a:solidFill>
                          <a:latin typeface="Times New Roman" panose="02020603050405020304" pitchFamily="18" charset="0"/>
                          <a:cs typeface="Times New Roman" panose="02020603050405020304" pitchFamily="18" charset="0"/>
                        </a:rPr>
                        <a:t>Наказание в виде штрафа, уплачиваемого в доход государства</a:t>
                      </a:r>
                      <a:endParaRPr lang="ru-RU" sz="1800" b="1" dirty="0">
                        <a:solidFill>
                          <a:schemeClr val="bg1"/>
                        </a:solidFill>
                        <a:latin typeface="Times New Roman" panose="02020603050405020304" pitchFamily="18" charset="0"/>
                        <a:cs typeface="Times New Roman" panose="02020603050405020304" pitchFamily="18" charset="0"/>
                      </a:endParaRPr>
                    </a:p>
                  </a:txBody>
                  <a:tcPr marL="11289" marR="11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b="1" i="1" dirty="0">
                          <a:solidFill>
                            <a:schemeClr val="bg1"/>
                          </a:solidFill>
                          <a:latin typeface="Times New Roman" panose="02020603050405020304" pitchFamily="18" charset="0"/>
                          <a:cs typeface="Times New Roman" panose="02020603050405020304" pitchFamily="18" charset="0"/>
                        </a:rPr>
                        <a:t>Наказание в виде лишения свободы</a:t>
                      </a:r>
                      <a:endParaRPr lang="ru-RU" sz="1800" b="1" dirty="0">
                        <a:solidFill>
                          <a:schemeClr val="bg1"/>
                        </a:solidFill>
                        <a:latin typeface="Times New Roman" panose="02020603050405020304" pitchFamily="18" charset="0"/>
                        <a:cs typeface="Times New Roman" panose="02020603050405020304" pitchFamily="18" charset="0"/>
                      </a:endParaRPr>
                    </a:p>
                  </a:txBody>
                  <a:tcPr marL="11289" marR="11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63040">
                <a:tc>
                  <a:txBody>
                    <a:bodyPr/>
                    <a:lstStyle/>
                    <a:p>
                      <a:pPr algn="ctr">
                        <a:spcAft>
                          <a:spcPts val="0"/>
                        </a:spcAft>
                      </a:pPr>
                      <a:r>
                        <a:rPr lang="ru-RU" sz="1800" b="1" i="1" dirty="0">
                          <a:solidFill>
                            <a:schemeClr val="bg1"/>
                          </a:solidFill>
                          <a:latin typeface="Times New Roman" panose="02020603050405020304" pitchFamily="18" charset="0"/>
                          <a:cs typeface="Times New Roman" panose="02020603050405020304" pitchFamily="18" charset="0"/>
                        </a:rPr>
                        <a:t>Мелкая взятка</a:t>
                      </a:r>
                      <a:endParaRPr lang="ru-RU" sz="1800" b="1" dirty="0">
                        <a:solidFill>
                          <a:schemeClr val="bg1"/>
                        </a:solidFill>
                        <a:latin typeface="Times New Roman" panose="02020603050405020304" pitchFamily="18" charset="0"/>
                        <a:cs typeface="Times New Roman" panose="02020603050405020304" pitchFamily="18" charset="0"/>
                      </a:endParaRPr>
                    </a:p>
                    <a:p>
                      <a:pPr algn="ctr">
                        <a:spcAft>
                          <a:spcPts val="0"/>
                        </a:spcAft>
                      </a:pPr>
                      <a:r>
                        <a:rPr lang="ru-RU" sz="1800" b="1" i="1" dirty="0">
                          <a:solidFill>
                            <a:schemeClr val="bg1"/>
                          </a:solidFill>
                          <a:latin typeface="Times New Roman" panose="02020603050405020304" pitchFamily="18" charset="0"/>
                          <a:cs typeface="Times New Roman" panose="02020603050405020304" pitchFamily="18" charset="0"/>
                        </a:rPr>
                        <a:t>Совершенная лицом, ранее судимым за взятки</a:t>
                      </a:r>
                      <a:endParaRPr lang="ru-RU" sz="1800" b="1" dirty="0">
                        <a:solidFill>
                          <a:schemeClr val="bg1"/>
                        </a:solidFill>
                        <a:latin typeface="Times New Roman" panose="02020603050405020304" pitchFamily="18" charset="0"/>
                        <a:cs typeface="Times New Roman" panose="02020603050405020304" pitchFamily="18" charset="0"/>
                      </a:endParaRPr>
                    </a:p>
                  </a:txBody>
                  <a:tcPr marL="11289" marR="11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b="0" i="0" dirty="0">
                          <a:solidFill>
                            <a:schemeClr val="bg1"/>
                          </a:solidFill>
                          <a:latin typeface="Times New Roman" panose="02020603050405020304" pitchFamily="18" charset="0"/>
                          <a:cs typeface="Times New Roman" panose="02020603050405020304" pitchFamily="18" charset="0"/>
                        </a:rPr>
                        <a:t>До 10 т.р.</a:t>
                      </a:r>
                      <a:endParaRPr lang="ru-RU" sz="1800" b="1" i="0" dirty="0">
                        <a:solidFill>
                          <a:schemeClr val="bg1"/>
                        </a:solidFill>
                        <a:latin typeface="Times New Roman" panose="02020603050405020304" pitchFamily="18" charset="0"/>
                        <a:cs typeface="Times New Roman" panose="02020603050405020304" pitchFamily="18" charset="0"/>
                      </a:endParaRPr>
                    </a:p>
                    <a:p>
                      <a:pPr algn="ctr">
                        <a:spcAft>
                          <a:spcPts val="0"/>
                        </a:spcAft>
                      </a:pPr>
                      <a:r>
                        <a:rPr lang="ru-RU" sz="1800" b="0" i="0" dirty="0" smtClean="0">
                          <a:solidFill>
                            <a:schemeClr val="bg1"/>
                          </a:solidFill>
                          <a:latin typeface="Times New Roman" panose="02020603050405020304" pitchFamily="18" charset="0"/>
                          <a:cs typeface="Times New Roman" panose="02020603050405020304" pitchFamily="18" charset="0"/>
                        </a:rPr>
                        <a:t>   </a:t>
                      </a:r>
                    </a:p>
                    <a:p>
                      <a:pPr algn="ctr">
                        <a:spcAft>
                          <a:spcPts val="0"/>
                        </a:spcAft>
                      </a:pPr>
                      <a:endParaRPr lang="ru-RU" sz="1800" b="1" i="0" dirty="0" smtClean="0">
                        <a:solidFill>
                          <a:schemeClr val="bg1"/>
                        </a:solidFill>
                        <a:latin typeface="Times New Roman" panose="02020603050405020304" pitchFamily="18" charset="0"/>
                        <a:cs typeface="Times New Roman" panose="02020603050405020304" pitchFamily="18" charset="0"/>
                      </a:endParaRPr>
                    </a:p>
                    <a:p>
                      <a:pPr algn="ctr">
                        <a:spcAft>
                          <a:spcPts val="0"/>
                        </a:spcAft>
                      </a:pPr>
                      <a:endParaRPr lang="ru-RU" sz="1800" b="1" i="0" dirty="0">
                        <a:solidFill>
                          <a:schemeClr val="bg1"/>
                        </a:solidFill>
                        <a:latin typeface="Times New Roman" panose="02020603050405020304" pitchFamily="18" charset="0"/>
                        <a:cs typeface="Times New Roman" panose="02020603050405020304" pitchFamily="18" charset="0"/>
                      </a:endParaRPr>
                    </a:p>
                    <a:p>
                      <a:pPr algn="ctr">
                        <a:spcAft>
                          <a:spcPts val="0"/>
                        </a:spcAft>
                      </a:pPr>
                      <a:r>
                        <a:rPr lang="ru-RU" sz="1800" b="0" i="0" dirty="0" smtClean="0">
                          <a:solidFill>
                            <a:schemeClr val="bg1"/>
                          </a:solidFill>
                          <a:latin typeface="Times New Roman" panose="02020603050405020304" pitchFamily="18" charset="0"/>
                          <a:cs typeface="Times New Roman" panose="02020603050405020304" pitchFamily="18" charset="0"/>
                        </a:rPr>
                        <a:t>   </a:t>
                      </a:r>
                      <a:endParaRPr lang="ru-RU" sz="1800" b="1" i="0" dirty="0">
                        <a:solidFill>
                          <a:schemeClr val="bg1"/>
                        </a:solidFill>
                        <a:latin typeface="Times New Roman" panose="02020603050405020304" pitchFamily="18" charset="0"/>
                        <a:cs typeface="Times New Roman" panose="02020603050405020304" pitchFamily="18" charset="0"/>
                      </a:endParaRPr>
                    </a:p>
                  </a:txBody>
                  <a:tcPr marL="11289" marR="11289" marT="0" marB="0">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b="1" i="0" dirty="0" smtClean="0">
                          <a:solidFill>
                            <a:schemeClr val="bg1"/>
                          </a:solidFill>
                          <a:latin typeface="Times New Roman" panose="02020603050405020304" pitchFamily="18" charset="0"/>
                          <a:cs typeface="Times New Roman" panose="02020603050405020304" pitchFamily="18" charset="0"/>
                        </a:rPr>
                        <a:t> </a:t>
                      </a:r>
                      <a:r>
                        <a:rPr lang="ru-RU" sz="1800" b="0" i="0" dirty="0" smtClean="0">
                          <a:solidFill>
                            <a:schemeClr val="bg1"/>
                          </a:solidFill>
                          <a:latin typeface="Times New Roman" panose="02020603050405020304" pitchFamily="18" charset="0"/>
                          <a:cs typeface="Times New Roman" panose="02020603050405020304" pitchFamily="18" charset="0"/>
                        </a:rPr>
                        <a:t>До 200 т.р.</a:t>
                      </a:r>
                    </a:p>
                    <a:p>
                      <a:pPr algn="ctr">
                        <a:spcAft>
                          <a:spcPts val="0"/>
                        </a:spcAft>
                      </a:pPr>
                      <a:endParaRPr lang="ru-RU" sz="1800" b="0" i="0" dirty="0" smtClean="0">
                        <a:solidFill>
                          <a:schemeClr val="bg1"/>
                        </a:solidFill>
                        <a:latin typeface="Times New Roman" panose="02020603050405020304" pitchFamily="18" charset="0"/>
                        <a:cs typeface="Times New Roman" panose="02020603050405020304" pitchFamily="18" charset="0"/>
                      </a:endParaRPr>
                    </a:p>
                    <a:p>
                      <a:pPr algn="ctr">
                        <a:spcAft>
                          <a:spcPts val="0"/>
                        </a:spcAft>
                      </a:pPr>
                      <a:r>
                        <a:rPr lang="ru-RU" sz="1800" b="0" i="0" dirty="0" smtClean="0">
                          <a:solidFill>
                            <a:schemeClr val="bg1"/>
                          </a:solidFill>
                          <a:latin typeface="Times New Roman" panose="02020603050405020304" pitchFamily="18" charset="0"/>
                          <a:cs typeface="Times New Roman" panose="02020603050405020304" pitchFamily="18" charset="0"/>
                        </a:rPr>
                        <a:t>До 1 млн.р.</a:t>
                      </a:r>
                      <a:endParaRPr lang="ru-RU" sz="1800" b="1" i="0" dirty="0">
                        <a:solidFill>
                          <a:schemeClr val="bg1"/>
                        </a:solidFill>
                        <a:latin typeface="Times New Roman" panose="02020603050405020304" pitchFamily="18" charset="0"/>
                        <a:cs typeface="Times New Roman" panose="02020603050405020304" pitchFamily="18" charset="0"/>
                      </a:endParaRPr>
                    </a:p>
                  </a:txBody>
                  <a:tcPr marL="11289" marR="11289" marT="0" marB="0">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b="0" i="0" dirty="0" smtClean="0">
                          <a:solidFill>
                            <a:schemeClr val="bg1"/>
                          </a:solidFill>
                          <a:latin typeface="Times New Roman" panose="02020603050405020304" pitchFamily="18" charset="0"/>
                          <a:cs typeface="Times New Roman" panose="02020603050405020304" pitchFamily="18" charset="0"/>
                        </a:rPr>
                        <a:t>   До </a:t>
                      </a:r>
                      <a:r>
                        <a:rPr lang="ru-RU" sz="1800" b="0" i="0" dirty="0">
                          <a:solidFill>
                            <a:schemeClr val="bg1"/>
                          </a:solidFill>
                          <a:latin typeface="Times New Roman" panose="02020603050405020304" pitchFamily="18" charset="0"/>
                          <a:cs typeface="Times New Roman" panose="02020603050405020304" pitchFamily="18" charset="0"/>
                        </a:rPr>
                        <a:t>1 </a:t>
                      </a:r>
                      <a:r>
                        <a:rPr lang="ru-RU" sz="1800" b="0" i="0" dirty="0" smtClean="0">
                          <a:solidFill>
                            <a:schemeClr val="bg1"/>
                          </a:solidFill>
                          <a:latin typeface="Times New Roman" panose="02020603050405020304" pitchFamily="18" charset="0"/>
                          <a:cs typeface="Times New Roman" panose="02020603050405020304" pitchFamily="18" charset="0"/>
                        </a:rPr>
                        <a:t>года</a:t>
                      </a:r>
                    </a:p>
                    <a:p>
                      <a:pPr algn="ctr">
                        <a:spcAft>
                          <a:spcPts val="0"/>
                        </a:spcAft>
                      </a:pPr>
                      <a:endParaRPr lang="ru-RU" sz="1800" b="1" i="0" dirty="0">
                        <a:solidFill>
                          <a:schemeClr val="bg1"/>
                        </a:solidFill>
                        <a:latin typeface="Times New Roman" panose="02020603050405020304" pitchFamily="18" charset="0"/>
                        <a:cs typeface="Times New Roman" panose="02020603050405020304" pitchFamily="18" charset="0"/>
                      </a:endParaRPr>
                    </a:p>
                    <a:p>
                      <a:pPr algn="ctr">
                        <a:spcAft>
                          <a:spcPts val="0"/>
                        </a:spcAft>
                      </a:pPr>
                      <a:r>
                        <a:rPr lang="ru-RU" sz="1800" b="0" i="0" dirty="0" smtClean="0">
                          <a:solidFill>
                            <a:schemeClr val="bg1"/>
                          </a:solidFill>
                          <a:latin typeface="Times New Roman" panose="02020603050405020304" pitchFamily="18" charset="0"/>
                          <a:cs typeface="Times New Roman" panose="02020603050405020304" pitchFamily="18" charset="0"/>
                        </a:rPr>
                        <a:t>   До </a:t>
                      </a:r>
                      <a:r>
                        <a:rPr lang="ru-RU" sz="1800" b="0" i="0" dirty="0">
                          <a:solidFill>
                            <a:schemeClr val="bg1"/>
                          </a:solidFill>
                          <a:latin typeface="Times New Roman" panose="02020603050405020304" pitchFamily="18" charset="0"/>
                          <a:cs typeface="Times New Roman" panose="02020603050405020304" pitchFamily="18" charset="0"/>
                        </a:rPr>
                        <a:t>3 лет</a:t>
                      </a:r>
                      <a:endParaRPr lang="ru-RU" sz="1800" b="1" i="0" dirty="0">
                        <a:solidFill>
                          <a:schemeClr val="bg1"/>
                        </a:solidFill>
                        <a:latin typeface="Times New Roman" panose="02020603050405020304" pitchFamily="18" charset="0"/>
                        <a:cs typeface="Times New Roman" panose="02020603050405020304" pitchFamily="18" charset="0"/>
                      </a:endParaRPr>
                    </a:p>
                  </a:txBody>
                  <a:tcPr marL="11289" marR="11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05255">
                <a:tc>
                  <a:txBody>
                    <a:bodyPr/>
                    <a:lstStyle/>
                    <a:p>
                      <a:pPr algn="ctr">
                        <a:spcAft>
                          <a:spcPts val="0"/>
                        </a:spcAft>
                      </a:pPr>
                      <a:r>
                        <a:rPr lang="ru-RU" sz="1800" b="1" i="1" dirty="0">
                          <a:solidFill>
                            <a:schemeClr val="bg1"/>
                          </a:solidFill>
                          <a:latin typeface="Times New Roman" panose="02020603050405020304" pitchFamily="18" charset="0"/>
                          <a:cs typeface="Times New Roman" panose="02020603050405020304" pitchFamily="18" charset="0"/>
                        </a:rPr>
                        <a:t>«Простая»</a:t>
                      </a:r>
                      <a:endParaRPr lang="ru-RU" sz="1800" b="1" dirty="0">
                        <a:solidFill>
                          <a:schemeClr val="bg1"/>
                        </a:solidFill>
                        <a:latin typeface="Times New Roman" panose="02020603050405020304" pitchFamily="18" charset="0"/>
                        <a:cs typeface="Times New Roman" panose="02020603050405020304" pitchFamily="18" charset="0"/>
                      </a:endParaRPr>
                    </a:p>
                  </a:txBody>
                  <a:tcPr marL="11289" marR="11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b="0" i="0">
                          <a:solidFill>
                            <a:schemeClr val="bg1"/>
                          </a:solidFill>
                          <a:latin typeface="Times New Roman" panose="02020603050405020304" pitchFamily="18" charset="0"/>
                          <a:cs typeface="Times New Roman" panose="02020603050405020304" pitchFamily="18" charset="0"/>
                        </a:rPr>
                        <a:t>До 25 т.р.</a:t>
                      </a:r>
                      <a:endParaRPr lang="ru-RU" sz="1800" b="1" i="0">
                        <a:solidFill>
                          <a:schemeClr val="bg1"/>
                        </a:solidFill>
                        <a:latin typeface="Times New Roman" panose="02020603050405020304" pitchFamily="18" charset="0"/>
                        <a:cs typeface="Times New Roman" panose="02020603050405020304" pitchFamily="18" charset="0"/>
                      </a:endParaRPr>
                    </a:p>
                  </a:txBody>
                  <a:tcPr marL="11289" marR="11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b="0" i="0" dirty="0" smtClean="0">
                          <a:solidFill>
                            <a:schemeClr val="bg1"/>
                          </a:solidFill>
                          <a:latin typeface="Times New Roman" panose="02020603050405020304" pitchFamily="18" charset="0"/>
                          <a:cs typeface="Times New Roman" panose="02020603050405020304" pitchFamily="18" charset="0"/>
                        </a:rPr>
                        <a:t>   До </a:t>
                      </a:r>
                      <a:r>
                        <a:rPr lang="ru-RU" sz="1800" b="0" i="0" dirty="0">
                          <a:solidFill>
                            <a:schemeClr val="bg1"/>
                          </a:solidFill>
                          <a:latin typeface="Times New Roman" panose="02020603050405020304" pitchFamily="18" charset="0"/>
                          <a:cs typeface="Times New Roman" panose="02020603050405020304" pitchFamily="18" charset="0"/>
                        </a:rPr>
                        <a:t>1 млн.р. </a:t>
                      </a:r>
                      <a:endParaRPr lang="ru-RU" sz="1800" b="0" i="0" dirty="0" smtClean="0">
                        <a:solidFill>
                          <a:schemeClr val="bg1"/>
                        </a:solidFill>
                        <a:latin typeface="Times New Roman" panose="02020603050405020304" pitchFamily="18" charset="0"/>
                        <a:cs typeface="Times New Roman" panose="02020603050405020304" pitchFamily="18" charset="0"/>
                      </a:endParaRPr>
                    </a:p>
                    <a:p>
                      <a:pPr algn="ctr">
                        <a:spcAft>
                          <a:spcPts val="0"/>
                        </a:spcAft>
                      </a:pPr>
                      <a:r>
                        <a:rPr lang="ru-RU" sz="1800" b="0" i="0" dirty="0" smtClean="0">
                          <a:solidFill>
                            <a:schemeClr val="bg1"/>
                          </a:solidFill>
                          <a:latin typeface="Times New Roman" panose="02020603050405020304" pitchFamily="18" charset="0"/>
                          <a:cs typeface="Times New Roman" panose="02020603050405020304" pitchFamily="18" charset="0"/>
                        </a:rPr>
                        <a:t>или </a:t>
                      </a:r>
                      <a:r>
                        <a:rPr lang="ru-RU" sz="1800" b="0" i="0" dirty="0">
                          <a:solidFill>
                            <a:schemeClr val="bg1"/>
                          </a:solidFill>
                          <a:latin typeface="Times New Roman" panose="02020603050405020304" pitchFamily="18" charset="0"/>
                          <a:cs typeface="Times New Roman" panose="02020603050405020304" pitchFamily="18" charset="0"/>
                        </a:rPr>
                        <a:t>в размере</a:t>
                      </a:r>
                      <a:endParaRPr lang="ru-RU" sz="1800" b="1" i="0" dirty="0">
                        <a:solidFill>
                          <a:schemeClr val="bg1"/>
                        </a:solidFill>
                        <a:latin typeface="Times New Roman" panose="02020603050405020304" pitchFamily="18" charset="0"/>
                        <a:cs typeface="Times New Roman" panose="02020603050405020304" pitchFamily="18" charset="0"/>
                      </a:endParaRPr>
                    </a:p>
                    <a:p>
                      <a:pPr algn="ctr">
                        <a:spcAft>
                          <a:spcPts val="0"/>
                        </a:spcAft>
                      </a:pPr>
                      <a:r>
                        <a:rPr lang="ru-RU" sz="1800" b="0" i="0" dirty="0">
                          <a:solidFill>
                            <a:schemeClr val="bg1"/>
                          </a:solidFill>
                          <a:latin typeface="Times New Roman" panose="02020603050405020304" pitchFamily="18" charset="0"/>
                          <a:cs typeface="Times New Roman" panose="02020603050405020304" pitchFamily="18" charset="0"/>
                        </a:rPr>
                        <a:t>от 10-кратной до 50-кратной суммы взятки</a:t>
                      </a:r>
                      <a:endParaRPr lang="ru-RU" sz="1800" b="1" i="0" dirty="0">
                        <a:solidFill>
                          <a:schemeClr val="bg1"/>
                        </a:solidFill>
                        <a:latin typeface="Times New Roman" panose="02020603050405020304" pitchFamily="18" charset="0"/>
                        <a:cs typeface="Times New Roman" panose="02020603050405020304" pitchFamily="18" charset="0"/>
                      </a:endParaRPr>
                    </a:p>
                  </a:txBody>
                  <a:tcPr marL="11289" marR="11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i="0" dirty="0" smtClean="0">
                          <a:solidFill>
                            <a:schemeClr val="bg1"/>
                          </a:solidFill>
                          <a:latin typeface="Times New Roman" panose="02020603050405020304" pitchFamily="18" charset="0"/>
                          <a:ea typeface="Times New Roman"/>
                          <a:cs typeface="Times New Roman" panose="02020603050405020304" pitchFamily="18" charset="0"/>
                        </a:rPr>
                        <a:t>   До </a:t>
                      </a:r>
                      <a:r>
                        <a:rPr lang="ru-RU" sz="1800" i="0" dirty="0">
                          <a:solidFill>
                            <a:schemeClr val="bg1"/>
                          </a:solidFill>
                          <a:latin typeface="Times New Roman" panose="02020603050405020304" pitchFamily="18" charset="0"/>
                          <a:ea typeface="Times New Roman"/>
                          <a:cs typeface="Times New Roman" panose="02020603050405020304" pitchFamily="18" charset="0"/>
                        </a:rPr>
                        <a:t>3 лет со штрафом в размере от 10-кратной до 25-кратной суммы взятки</a:t>
                      </a:r>
                    </a:p>
                  </a:txBody>
                  <a:tcPr marL="11289" marR="11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37886">
                <a:tc>
                  <a:txBody>
                    <a:bodyPr/>
                    <a:lstStyle/>
                    <a:p>
                      <a:pPr algn="ctr">
                        <a:spcAft>
                          <a:spcPts val="0"/>
                        </a:spcAft>
                      </a:pPr>
                      <a:r>
                        <a:rPr lang="ru-RU" sz="1800" b="1" i="1" dirty="0">
                          <a:solidFill>
                            <a:schemeClr val="bg1"/>
                          </a:solidFill>
                          <a:latin typeface="Times New Roman" panose="02020603050405020304" pitchFamily="18" charset="0"/>
                          <a:cs typeface="Times New Roman" panose="02020603050405020304" pitchFamily="18" charset="0"/>
                        </a:rPr>
                        <a:t>В значительном размере</a:t>
                      </a:r>
                      <a:endParaRPr lang="ru-RU" sz="1800" b="1" dirty="0">
                        <a:solidFill>
                          <a:schemeClr val="bg1"/>
                        </a:solidFill>
                        <a:latin typeface="Times New Roman" panose="02020603050405020304" pitchFamily="18" charset="0"/>
                        <a:cs typeface="Times New Roman" panose="02020603050405020304" pitchFamily="18" charset="0"/>
                      </a:endParaRPr>
                    </a:p>
                  </a:txBody>
                  <a:tcPr marL="11289" marR="11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b="0" i="0" dirty="0">
                          <a:solidFill>
                            <a:schemeClr val="bg1"/>
                          </a:solidFill>
                          <a:latin typeface="Times New Roman" panose="02020603050405020304" pitchFamily="18" charset="0"/>
                          <a:cs typeface="Times New Roman" panose="02020603050405020304" pitchFamily="18" charset="0"/>
                        </a:rPr>
                        <a:t>От 25 т.р. до 150 т.р.</a:t>
                      </a:r>
                      <a:endParaRPr lang="ru-RU" sz="1800" b="1" i="0" dirty="0">
                        <a:solidFill>
                          <a:schemeClr val="bg1"/>
                        </a:solidFill>
                        <a:latin typeface="Times New Roman" panose="02020603050405020304" pitchFamily="18" charset="0"/>
                        <a:cs typeface="Times New Roman" panose="02020603050405020304" pitchFamily="18" charset="0"/>
                      </a:endParaRPr>
                    </a:p>
                  </a:txBody>
                  <a:tcPr marL="11289" marR="11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b="0" i="0" dirty="0" smtClean="0">
                          <a:solidFill>
                            <a:schemeClr val="bg1"/>
                          </a:solidFill>
                          <a:latin typeface="Times New Roman" panose="02020603050405020304" pitchFamily="18" charset="0"/>
                          <a:cs typeface="Times New Roman" panose="02020603050405020304" pitchFamily="18" charset="0"/>
                        </a:rPr>
                        <a:t>   От </a:t>
                      </a:r>
                      <a:r>
                        <a:rPr lang="ru-RU" sz="1800" b="0" i="0" dirty="0">
                          <a:solidFill>
                            <a:schemeClr val="bg1"/>
                          </a:solidFill>
                          <a:latin typeface="Times New Roman" panose="02020603050405020304" pitchFamily="18" charset="0"/>
                          <a:cs typeface="Times New Roman" panose="02020603050405020304" pitchFamily="18" charset="0"/>
                        </a:rPr>
                        <a:t>200 т.р. до 1 млн.р. или в размере от 30-кратной до 60-кратной </a:t>
                      </a:r>
                      <a:endParaRPr lang="ru-RU" sz="1800" b="1" i="0" dirty="0">
                        <a:solidFill>
                          <a:schemeClr val="bg1"/>
                        </a:solidFill>
                        <a:latin typeface="Times New Roman" panose="02020603050405020304" pitchFamily="18" charset="0"/>
                        <a:cs typeface="Times New Roman" panose="02020603050405020304" pitchFamily="18" charset="0"/>
                      </a:endParaRPr>
                    </a:p>
                    <a:p>
                      <a:pPr algn="ctr">
                        <a:spcAft>
                          <a:spcPts val="0"/>
                        </a:spcAft>
                      </a:pPr>
                      <a:r>
                        <a:rPr lang="ru-RU" sz="1800" b="0" i="0" dirty="0">
                          <a:solidFill>
                            <a:schemeClr val="bg1"/>
                          </a:solidFill>
                          <a:latin typeface="Times New Roman" panose="02020603050405020304" pitchFamily="18" charset="0"/>
                          <a:cs typeface="Times New Roman" panose="02020603050405020304" pitchFamily="18" charset="0"/>
                        </a:rPr>
                        <a:t>суммы взятки</a:t>
                      </a:r>
                      <a:endParaRPr lang="ru-RU" sz="1800" b="1" i="0" dirty="0">
                        <a:solidFill>
                          <a:schemeClr val="bg1"/>
                        </a:solidFill>
                        <a:latin typeface="Times New Roman" panose="02020603050405020304" pitchFamily="18" charset="0"/>
                        <a:cs typeface="Times New Roman" panose="02020603050405020304" pitchFamily="18" charset="0"/>
                      </a:endParaRPr>
                    </a:p>
                  </a:txBody>
                  <a:tcPr marL="11289" marR="11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i="0" dirty="0" smtClean="0">
                          <a:solidFill>
                            <a:schemeClr val="bg1"/>
                          </a:solidFill>
                          <a:latin typeface="Times New Roman" panose="02020603050405020304" pitchFamily="18" charset="0"/>
                          <a:ea typeface="Times New Roman"/>
                          <a:cs typeface="Times New Roman" panose="02020603050405020304" pitchFamily="18" charset="0"/>
                        </a:rPr>
                        <a:t>   До </a:t>
                      </a:r>
                      <a:r>
                        <a:rPr lang="ru-RU" sz="1800" i="0" dirty="0">
                          <a:solidFill>
                            <a:schemeClr val="bg1"/>
                          </a:solidFill>
                          <a:latin typeface="Times New Roman" panose="02020603050405020304" pitchFamily="18" charset="0"/>
                          <a:ea typeface="Times New Roman"/>
                          <a:cs typeface="Times New Roman" panose="02020603050405020304" pitchFamily="18" charset="0"/>
                        </a:rPr>
                        <a:t>6 лет со штрафом в размере до  30-кратной суммы взятки</a:t>
                      </a:r>
                    </a:p>
                  </a:txBody>
                  <a:tcPr marL="11289" marR="11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1681" name="Rectangle 1"/>
          <p:cNvSpPr>
            <a:spLocks noChangeArrowheads="1"/>
          </p:cNvSpPr>
          <p:nvPr/>
        </p:nvSpPr>
        <p:spPr bwMode="auto">
          <a:xfrm>
            <a:off x="0" y="100369"/>
            <a:ext cx="9144000" cy="692497"/>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chemeClr val="bg1"/>
                </a:solidFill>
                <a:effectLst/>
                <a:latin typeface="Times New Roman" pitchFamily="18" charset="0"/>
                <a:cs typeface="Times New Roman" pitchFamily="18" charset="0"/>
              </a:rPr>
              <a:t>ВИДЫ ВЗЯТОК И НАКАЗАНИЙ ЗА ПОЛУЧЕНИЕ ВЗЯТОК</a:t>
            </a:r>
            <a:endParaRPr kumimoji="0" lang="ru-RU" sz="24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advClick="0" advTm="10000">
    <p:wedg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143412800"/>
              </p:ext>
            </p:extLst>
          </p:nvPr>
        </p:nvGraphicFramePr>
        <p:xfrm>
          <a:off x="1" y="1397000"/>
          <a:ext cx="9143999" cy="2567424"/>
        </p:xfrm>
        <a:graphic>
          <a:graphicData uri="http://schemas.openxmlformats.org/drawingml/2006/table">
            <a:tbl>
              <a:tblPr/>
              <a:tblGrid>
                <a:gridCol w="2195735">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2592288">
                  <a:extLst>
                    <a:ext uri="{9D8B030D-6E8A-4147-A177-3AD203B41FA5}">
                      <a16:colId xmlns:a16="http://schemas.microsoft.com/office/drawing/2014/main" val="20002"/>
                    </a:ext>
                  </a:extLst>
                </a:gridCol>
                <a:gridCol w="2555776">
                  <a:extLst>
                    <a:ext uri="{9D8B030D-6E8A-4147-A177-3AD203B41FA5}">
                      <a16:colId xmlns:a16="http://schemas.microsoft.com/office/drawing/2014/main" val="20003"/>
                    </a:ext>
                  </a:extLst>
                </a:gridCol>
              </a:tblGrid>
              <a:tr h="1400413">
                <a:tc>
                  <a:txBody>
                    <a:bodyPr/>
                    <a:lstStyle/>
                    <a:p>
                      <a:pPr algn="ctr">
                        <a:spcAft>
                          <a:spcPts val="0"/>
                        </a:spcAft>
                      </a:pPr>
                      <a:r>
                        <a:rPr lang="ru-RU" sz="1800" b="1" i="1" dirty="0">
                          <a:solidFill>
                            <a:schemeClr val="bg1"/>
                          </a:solidFill>
                          <a:latin typeface="Times New Roman"/>
                        </a:rPr>
                        <a:t>В крупном размере</a:t>
                      </a:r>
                      <a:endParaRPr lang="ru-RU" sz="1800" b="1" dirty="0">
                        <a:solidFill>
                          <a:schemeClr val="bg1"/>
                        </a:solidFill>
                        <a:latin typeface="Times New Roman"/>
                      </a:endParaRPr>
                    </a:p>
                  </a:txBody>
                  <a:tcPr marL="11289" marR="11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b="0" i="0" dirty="0" smtClean="0">
                          <a:solidFill>
                            <a:schemeClr val="bg1"/>
                          </a:solidFill>
                          <a:latin typeface="Times New Roman"/>
                        </a:rPr>
                        <a:t>   От </a:t>
                      </a:r>
                    </a:p>
                    <a:p>
                      <a:pPr algn="ctr">
                        <a:spcAft>
                          <a:spcPts val="0"/>
                        </a:spcAft>
                      </a:pPr>
                      <a:r>
                        <a:rPr lang="ru-RU" sz="1800" b="0" i="0" dirty="0" smtClean="0">
                          <a:solidFill>
                            <a:schemeClr val="bg1"/>
                          </a:solidFill>
                          <a:latin typeface="Times New Roman"/>
                        </a:rPr>
                        <a:t>150 </a:t>
                      </a:r>
                      <a:r>
                        <a:rPr lang="ru-RU" sz="1800" b="0" i="0" dirty="0">
                          <a:solidFill>
                            <a:schemeClr val="bg1"/>
                          </a:solidFill>
                          <a:latin typeface="Times New Roman"/>
                        </a:rPr>
                        <a:t>т.р. </a:t>
                      </a:r>
                      <a:endParaRPr lang="ru-RU" sz="1800" b="0" i="0" dirty="0" smtClean="0">
                        <a:solidFill>
                          <a:schemeClr val="bg1"/>
                        </a:solidFill>
                        <a:latin typeface="Times New Roman"/>
                      </a:endParaRPr>
                    </a:p>
                    <a:p>
                      <a:pPr algn="ctr">
                        <a:spcAft>
                          <a:spcPts val="0"/>
                        </a:spcAft>
                      </a:pPr>
                      <a:r>
                        <a:rPr lang="ru-RU" sz="1800" b="0" i="0" dirty="0" smtClean="0">
                          <a:solidFill>
                            <a:schemeClr val="bg1"/>
                          </a:solidFill>
                          <a:latin typeface="Times New Roman"/>
                        </a:rPr>
                        <a:t>до </a:t>
                      </a:r>
                      <a:r>
                        <a:rPr lang="ru-RU" sz="1800" b="0" i="0" dirty="0">
                          <a:solidFill>
                            <a:schemeClr val="bg1"/>
                          </a:solidFill>
                          <a:latin typeface="Times New Roman"/>
                        </a:rPr>
                        <a:t>1 млн.р.</a:t>
                      </a:r>
                      <a:endParaRPr lang="ru-RU" sz="1800" b="1" i="0" dirty="0">
                        <a:solidFill>
                          <a:schemeClr val="bg1"/>
                        </a:solidFill>
                        <a:latin typeface="Times New Roman"/>
                      </a:endParaRPr>
                    </a:p>
                  </a:txBody>
                  <a:tcPr marL="11289" marR="11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b="0" i="0" dirty="0" smtClean="0">
                          <a:solidFill>
                            <a:schemeClr val="bg1"/>
                          </a:solidFill>
                          <a:latin typeface="Times New Roman"/>
                        </a:rPr>
                        <a:t>   От </a:t>
                      </a:r>
                      <a:r>
                        <a:rPr lang="ru-RU" sz="1800" b="0" i="0" dirty="0">
                          <a:solidFill>
                            <a:schemeClr val="bg1"/>
                          </a:solidFill>
                          <a:latin typeface="Times New Roman"/>
                        </a:rPr>
                        <a:t>3 млн.р. до 5 млн.р. или в размере от 80-кратной до 100-кратной </a:t>
                      </a:r>
                      <a:endParaRPr lang="ru-RU" sz="1800" b="1" i="0" dirty="0">
                        <a:solidFill>
                          <a:schemeClr val="bg1"/>
                        </a:solidFill>
                        <a:latin typeface="Times New Roman"/>
                      </a:endParaRPr>
                    </a:p>
                    <a:p>
                      <a:pPr algn="ctr">
                        <a:spcAft>
                          <a:spcPts val="0"/>
                        </a:spcAft>
                      </a:pPr>
                      <a:r>
                        <a:rPr lang="ru-RU" sz="1800" b="0" i="0" dirty="0">
                          <a:solidFill>
                            <a:schemeClr val="bg1"/>
                          </a:solidFill>
                          <a:latin typeface="Times New Roman"/>
                        </a:rPr>
                        <a:t>суммы взятки</a:t>
                      </a:r>
                      <a:endParaRPr lang="ru-RU" sz="1800" b="1" i="0" dirty="0">
                        <a:solidFill>
                          <a:schemeClr val="bg1"/>
                        </a:solidFill>
                        <a:latin typeface="Times New Roman"/>
                      </a:endParaRPr>
                    </a:p>
                  </a:txBody>
                  <a:tcPr marL="11289" marR="11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i="0" dirty="0" smtClean="0">
                          <a:solidFill>
                            <a:schemeClr val="bg1"/>
                          </a:solidFill>
                          <a:latin typeface="Times New Roman"/>
                          <a:ea typeface="Times New Roman"/>
                        </a:rPr>
                        <a:t>   От </a:t>
                      </a:r>
                      <a:r>
                        <a:rPr lang="ru-RU" sz="1800" i="0" dirty="0">
                          <a:solidFill>
                            <a:schemeClr val="bg1"/>
                          </a:solidFill>
                          <a:latin typeface="Times New Roman"/>
                          <a:ea typeface="Times New Roman"/>
                        </a:rPr>
                        <a:t>7 до 12 лет </a:t>
                      </a:r>
                      <a:endParaRPr lang="ru-RU" sz="1800" i="0" dirty="0" smtClean="0">
                        <a:solidFill>
                          <a:schemeClr val="bg1"/>
                        </a:solidFill>
                        <a:latin typeface="Times New Roman"/>
                        <a:ea typeface="Times New Roman"/>
                      </a:endParaRPr>
                    </a:p>
                    <a:p>
                      <a:pPr algn="ctr">
                        <a:spcAft>
                          <a:spcPts val="0"/>
                        </a:spcAft>
                      </a:pPr>
                      <a:r>
                        <a:rPr lang="ru-RU" sz="1800" i="0" dirty="0" smtClean="0">
                          <a:solidFill>
                            <a:schemeClr val="bg1"/>
                          </a:solidFill>
                          <a:latin typeface="Times New Roman"/>
                          <a:ea typeface="Times New Roman"/>
                        </a:rPr>
                        <a:t> </a:t>
                      </a:r>
                      <a:r>
                        <a:rPr lang="ru-RU" sz="1800" i="0" dirty="0">
                          <a:solidFill>
                            <a:schemeClr val="bg1"/>
                          </a:solidFill>
                          <a:latin typeface="Times New Roman"/>
                          <a:ea typeface="Times New Roman"/>
                        </a:rPr>
                        <a:t>со штрафом в размере </a:t>
                      </a:r>
                      <a:endParaRPr lang="ru-RU" sz="1800" i="0" dirty="0" smtClean="0">
                        <a:solidFill>
                          <a:schemeClr val="bg1"/>
                        </a:solidFill>
                        <a:latin typeface="Times New Roman"/>
                        <a:ea typeface="Times New Roman"/>
                      </a:endParaRPr>
                    </a:p>
                    <a:p>
                      <a:pPr algn="ctr">
                        <a:spcAft>
                          <a:spcPts val="0"/>
                        </a:spcAft>
                      </a:pPr>
                      <a:r>
                        <a:rPr lang="ru-RU" sz="1800" i="0" dirty="0" smtClean="0">
                          <a:solidFill>
                            <a:schemeClr val="bg1"/>
                          </a:solidFill>
                          <a:latin typeface="Times New Roman"/>
                          <a:ea typeface="Times New Roman"/>
                        </a:rPr>
                        <a:t>до </a:t>
                      </a:r>
                      <a:r>
                        <a:rPr lang="ru-RU" sz="1800" i="0" dirty="0">
                          <a:solidFill>
                            <a:schemeClr val="bg1"/>
                          </a:solidFill>
                          <a:latin typeface="Times New Roman"/>
                          <a:ea typeface="Times New Roman"/>
                        </a:rPr>
                        <a:t>60-кратной суммы взятки</a:t>
                      </a:r>
                    </a:p>
                  </a:txBody>
                  <a:tcPr marL="11289" marR="11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67011">
                <a:tc>
                  <a:txBody>
                    <a:bodyPr/>
                    <a:lstStyle/>
                    <a:p>
                      <a:pPr algn="ctr">
                        <a:spcAft>
                          <a:spcPts val="0"/>
                        </a:spcAft>
                      </a:pPr>
                      <a:r>
                        <a:rPr lang="ru-RU" sz="1800" b="1" i="1" dirty="0">
                          <a:solidFill>
                            <a:schemeClr val="bg1"/>
                          </a:solidFill>
                          <a:latin typeface="Times New Roman"/>
                        </a:rPr>
                        <a:t>В особо крупном размере</a:t>
                      </a:r>
                      <a:endParaRPr lang="ru-RU" sz="1800" b="1" dirty="0">
                        <a:solidFill>
                          <a:schemeClr val="bg1"/>
                        </a:solidFill>
                        <a:latin typeface="Times New Roman"/>
                      </a:endParaRPr>
                    </a:p>
                  </a:txBody>
                  <a:tcPr marL="11289" marR="11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b="0" i="0" dirty="0" smtClean="0">
                          <a:solidFill>
                            <a:schemeClr val="bg1"/>
                          </a:solidFill>
                          <a:latin typeface="Times New Roman"/>
                        </a:rPr>
                        <a:t>   Свыше </a:t>
                      </a:r>
                    </a:p>
                    <a:p>
                      <a:pPr algn="ctr">
                        <a:spcAft>
                          <a:spcPts val="0"/>
                        </a:spcAft>
                      </a:pPr>
                      <a:r>
                        <a:rPr lang="ru-RU" sz="1800" b="0" i="0" dirty="0" smtClean="0">
                          <a:solidFill>
                            <a:schemeClr val="bg1"/>
                          </a:solidFill>
                          <a:latin typeface="Times New Roman"/>
                        </a:rPr>
                        <a:t>   1 </a:t>
                      </a:r>
                      <a:r>
                        <a:rPr lang="ru-RU" sz="1800" b="0" i="0" dirty="0">
                          <a:solidFill>
                            <a:schemeClr val="bg1"/>
                          </a:solidFill>
                          <a:latin typeface="Times New Roman"/>
                        </a:rPr>
                        <a:t>млн.р.</a:t>
                      </a:r>
                      <a:endParaRPr lang="ru-RU" sz="1800" b="1" i="0" dirty="0">
                        <a:solidFill>
                          <a:schemeClr val="bg1"/>
                        </a:solidFill>
                        <a:latin typeface="Times New Roman"/>
                      </a:endParaRPr>
                    </a:p>
                  </a:txBody>
                  <a:tcPr marL="11289" marR="11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b="0" i="0" dirty="0" smtClean="0">
                          <a:solidFill>
                            <a:schemeClr val="bg1"/>
                          </a:solidFill>
                          <a:latin typeface="Times New Roman"/>
                        </a:rPr>
                        <a:t>   От </a:t>
                      </a:r>
                      <a:r>
                        <a:rPr lang="ru-RU" sz="1800" b="0" i="0" dirty="0">
                          <a:solidFill>
                            <a:schemeClr val="bg1"/>
                          </a:solidFill>
                          <a:latin typeface="Times New Roman"/>
                        </a:rPr>
                        <a:t>80-кратной до 100-кратной </a:t>
                      </a:r>
                      <a:endParaRPr lang="ru-RU" sz="1800" b="1" i="0" dirty="0">
                        <a:solidFill>
                          <a:schemeClr val="bg1"/>
                        </a:solidFill>
                        <a:latin typeface="Times New Roman"/>
                      </a:endParaRPr>
                    </a:p>
                    <a:p>
                      <a:pPr algn="ctr">
                        <a:spcAft>
                          <a:spcPts val="0"/>
                        </a:spcAft>
                      </a:pPr>
                      <a:r>
                        <a:rPr lang="ru-RU" sz="1800" b="0" i="0" dirty="0">
                          <a:solidFill>
                            <a:schemeClr val="bg1"/>
                          </a:solidFill>
                          <a:latin typeface="Times New Roman"/>
                        </a:rPr>
                        <a:t>суммы взятки</a:t>
                      </a:r>
                      <a:endParaRPr lang="ru-RU" sz="1800" b="1" i="0" dirty="0">
                        <a:solidFill>
                          <a:schemeClr val="bg1"/>
                        </a:solidFill>
                        <a:latin typeface="Times New Roman"/>
                      </a:endParaRPr>
                    </a:p>
                  </a:txBody>
                  <a:tcPr marL="11289" marR="11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i="0" dirty="0" smtClean="0">
                          <a:solidFill>
                            <a:schemeClr val="bg1"/>
                          </a:solidFill>
                          <a:latin typeface="Times New Roman"/>
                          <a:ea typeface="Times New Roman"/>
                        </a:rPr>
                        <a:t>   От </a:t>
                      </a:r>
                      <a:r>
                        <a:rPr lang="ru-RU" sz="1800" i="0" dirty="0">
                          <a:solidFill>
                            <a:schemeClr val="bg1"/>
                          </a:solidFill>
                          <a:latin typeface="Times New Roman"/>
                          <a:ea typeface="Times New Roman"/>
                        </a:rPr>
                        <a:t>8 до 15  лет </a:t>
                      </a:r>
                      <a:endParaRPr lang="ru-RU" sz="1800" i="0" dirty="0" smtClean="0">
                        <a:solidFill>
                          <a:schemeClr val="bg1"/>
                        </a:solidFill>
                        <a:latin typeface="Times New Roman"/>
                        <a:ea typeface="Times New Roman"/>
                      </a:endParaRPr>
                    </a:p>
                    <a:p>
                      <a:pPr algn="ctr">
                        <a:spcAft>
                          <a:spcPts val="0"/>
                        </a:spcAft>
                      </a:pPr>
                      <a:r>
                        <a:rPr lang="ru-RU" sz="1800" i="0" dirty="0" smtClean="0">
                          <a:solidFill>
                            <a:schemeClr val="bg1"/>
                          </a:solidFill>
                          <a:latin typeface="Times New Roman"/>
                          <a:ea typeface="Times New Roman"/>
                        </a:rPr>
                        <a:t>со </a:t>
                      </a:r>
                      <a:r>
                        <a:rPr lang="ru-RU" sz="1800" i="0" dirty="0">
                          <a:solidFill>
                            <a:schemeClr val="bg1"/>
                          </a:solidFill>
                          <a:latin typeface="Times New Roman"/>
                          <a:ea typeface="Times New Roman"/>
                        </a:rPr>
                        <a:t>штрафом в размере </a:t>
                      </a:r>
                      <a:endParaRPr lang="ru-RU" sz="1800" i="0" dirty="0" smtClean="0">
                        <a:solidFill>
                          <a:schemeClr val="bg1"/>
                        </a:solidFill>
                        <a:latin typeface="Times New Roman"/>
                        <a:ea typeface="Times New Roman"/>
                      </a:endParaRPr>
                    </a:p>
                    <a:p>
                      <a:pPr algn="ctr">
                        <a:spcAft>
                          <a:spcPts val="0"/>
                        </a:spcAft>
                      </a:pPr>
                      <a:r>
                        <a:rPr lang="ru-RU" sz="1800" i="0" dirty="0" smtClean="0">
                          <a:solidFill>
                            <a:schemeClr val="bg1"/>
                          </a:solidFill>
                          <a:latin typeface="Times New Roman"/>
                          <a:ea typeface="Times New Roman"/>
                        </a:rPr>
                        <a:t>до  </a:t>
                      </a:r>
                      <a:r>
                        <a:rPr lang="ru-RU" sz="1800" i="0" dirty="0">
                          <a:solidFill>
                            <a:schemeClr val="bg1"/>
                          </a:solidFill>
                          <a:latin typeface="Times New Roman"/>
                          <a:ea typeface="Times New Roman"/>
                        </a:rPr>
                        <a:t>70-кратной суммы взятки</a:t>
                      </a:r>
                    </a:p>
                  </a:txBody>
                  <a:tcPr marL="11289" marR="112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transition spd="slow" advClick="0" advTm="10000">
    <p:wedg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Рисунок 1"/>
          <p:cNvPicPr>
            <a:picLocks noChangeAspect="1" noChangeArrowheads="1"/>
          </p:cNvPicPr>
          <p:nvPr/>
        </p:nvPicPr>
        <p:blipFill>
          <a:blip r:embed="rId2" cstate="print"/>
          <a:srcRect/>
          <a:stretch>
            <a:fillRect/>
          </a:stretch>
        </p:blipFill>
        <p:spPr bwMode="auto">
          <a:xfrm>
            <a:off x="251520" y="3068960"/>
            <a:ext cx="2592288" cy="2808312"/>
          </a:xfrm>
          <a:prstGeom prst="rect">
            <a:avLst/>
          </a:prstGeom>
          <a:noFill/>
          <a:ln w="57150">
            <a:solidFill>
              <a:schemeClr val="accent1"/>
            </a:solidFill>
            <a:miter lim="800000"/>
            <a:headEnd/>
            <a:tailEnd/>
          </a:ln>
        </p:spPr>
      </p:pic>
      <p:pic>
        <p:nvPicPr>
          <p:cNvPr id="3" name="Рисунок 2" descr="C:\Users\IvanovaEV\Desktop\tscheglow_vzyatka.jpg"/>
          <p:cNvPicPr/>
          <p:nvPr/>
        </p:nvPicPr>
        <p:blipFill>
          <a:blip r:embed="rId3" cstate="print"/>
          <a:srcRect/>
          <a:stretch>
            <a:fillRect/>
          </a:stretch>
        </p:blipFill>
        <p:spPr bwMode="auto">
          <a:xfrm>
            <a:off x="1979712" y="548680"/>
            <a:ext cx="4752528" cy="2952328"/>
          </a:xfrm>
          <a:prstGeom prst="rect">
            <a:avLst/>
          </a:prstGeom>
          <a:noFill/>
          <a:ln w="57150">
            <a:solidFill>
              <a:schemeClr val="accent1"/>
            </a:solidFill>
            <a:miter lim="800000"/>
            <a:headEnd/>
            <a:tailEnd/>
          </a:ln>
        </p:spPr>
      </p:pic>
      <p:pic>
        <p:nvPicPr>
          <p:cNvPr id="4" name="Рисунок 3" descr="P:\Методичка_Взятка\800x600_40696_kodeks_мини.jpg"/>
          <p:cNvPicPr/>
          <p:nvPr/>
        </p:nvPicPr>
        <p:blipFill>
          <a:blip r:embed="rId4" cstate="print"/>
          <a:srcRect/>
          <a:stretch>
            <a:fillRect/>
          </a:stretch>
        </p:blipFill>
        <p:spPr bwMode="auto">
          <a:xfrm>
            <a:off x="6012160" y="3068960"/>
            <a:ext cx="2736304" cy="2880320"/>
          </a:xfrm>
          <a:prstGeom prst="rect">
            <a:avLst/>
          </a:prstGeom>
          <a:noFill/>
          <a:ln w="57150">
            <a:solidFill>
              <a:schemeClr val="accent1"/>
            </a:solidFill>
            <a:miter lim="800000"/>
            <a:headEnd/>
            <a:tailEnd/>
          </a:ln>
        </p:spPr>
      </p:pic>
      <p:graphicFrame>
        <p:nvGraphicFramePr>
          <p:cNvPr id="5" name="Таблица 4"/>
          <p:cNvGraphicFramePr>
            <a:graphicFrameLocks noGrp="1"/>
          </p:cNvGraphicFramePr>
          <p:nvPr/>
        </p:nvGraphicFramePr>
        <p:xfrm>
          <a:off x="2843808" y="3717032"/>
          <a:ext cx="3168352" cy="1440160"/>
        </p:xfrm>
        <a:graphic>
          <a:graphicData uri="http://schemas.openxmlformats.org/drawingml/2006/table">
            <a:tbl>
              <a:tblPr/>
              <a:tblGrid>
                <a:gridCol w="3168352">
                  <a:extLst>
                    <a:ext uri="{9D8B030D-6E8A-4147-A177-3AD203B41FA5}">
                      <a16:colId xmlns:a16="http://schemas.microsoft.com/office/drawing/2014/main" val="20000"/>
                    </a:ext>
                  </a:extLst>
                </a:gridCol>
              </a:tblGrid>
              <a:tr h="1440160">
                <a:tc>
                  <a:txBody>
                    <a:bodyPr/>
                    <a:lstStyle/>
                    <a:p>
                      <a:pPr algn="ctr">
                        <a:spcAft>
                          <a:spcPts val="0"/>
                        </a:spcAft>
                        <a:buFontTx/>
                        <a:buChar char="-"/>
                      </a:pPr>
                      <a:r>
                        <a:rPr lang="ru-RU" sz="2000" b="1" dirty="0" smtClean="0">
                          <a:solidFill>
                            <a:schemeClr val="bg1"/>
                          </a:solidFill>
                          <a:latin typeface="Times New Roman" pitchFamily="18" charset="0"/>
                          <a:ea typeface="Times New Roman"/>
                          <a:cs typeface="Times New Roman" pitchFamily="18" charset="0"/>
                        </a:rPr>
                        <a:t>Сп</a:t>
                      </a:r>
                      <a:r>
                        <a:rPr kumimoji="0" lang="ru-RU" sz="2000" b="1" kern="1200" dirty="0" smtClean="0">
                          <a:solidFill>
                            <a:schemeClr val="bg1"/>
                          </a:solidFill>
                          <a:latin typeface="Times New Roman" pitchFamily="18" charset="0"/>
                          <a:ea typeface="+mn-ea"/>
                          <a:cs typeface="Times New Roman" pitchFamily="18" charset="0"/>
                        </a:rPr>
                        <a:t>орим </a:t>
                      </a:r>
                      <a:r>
                        <a:rPr lang="ru-RU" sz="2000" b="1" dirty="0" smtClean="0">
                          <a:solidFill>
                            <a:schemeClr val="bg1"/>
                          </a:solidFill>
                          <a:latin typeface="Times New Roman" pitchFamily="18" charset="0"/>
                          <a:ea typeface="Times New Roman"/>
                          <a:cs typeface="Times New Roman" pitchFamily="18" charset="0"/>
                        </a:rPr>
                        <a:t>на 10 рублей, что откажете?</a:t>
                      </a:r>
                    </a:p>
                    <a:p>
                      <a:pPr algn="ctr">
                        <a:spcAft>
                          <a:spcPts val="0"/>
                        </a:spcAft>
                        <a:buFontTx/>
                        <a:buChar char="-"/>
                      </a:pPr>
                      <a:r>
                        <a:rPr kumimoji="0" lang="ru-RU" sz="2000" b="1" kern="1200" dirty="0" smtClean="0">
                          <a:solidFill>
                            <a:schemeClr val="bg1"/>
                          </a:solidFill>
                          <a:latin typeface="Times New Roman" pitchFamily="18" charset="0"/>
                          <a:ea typeface="+mn-ea"/>
                          <a:cs typeface="Times New Roman" pitchFamily="18" charset="0"/>
                        </a:rPr>
                        <a:t>Спорим на 20, что не откажу?</a:t>
                      </a:r>
                      <a:endParaRPr lang="ru-RU" sz="2000" dirty="0">
                        <a:solidFill>
                          <a:schemeClr val="bg1"/>
                        </a:solidFill>
                        <a:latin typeface="Times New Roman" pitchFamily="18" charset="0"/>
                        <a:ea typeface="Times New Roman"/>
                        <a:cs typeface="Times New Roman"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cSld>
  <p:clrMapOvr>
    <a:masterClrMapping/>
  </p:clrMapOvr>
  <p:transition spd="slow">
    <p:wedg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79512" y="692694"/>
          <a:ext cx="8784976" cy="6163577"/>
        </p:xfrm>
        <a:graphic>
          <a:graphicData uri="http://schemas.openxmlformats.org/drawingml/2006/table">
            <a:tbl>
              <a:tblPr/>
              <a:tblGrid>
                <a:gridCol w="3275754">
                  <a:extLst>
                    <a:ext uri="{9D8B030D-6E8A-4147-A177-3AD203B41FA5}">
                      <a16:colId xmlns:a16="http://schemas.microsoft.com/office/drawing/2014/main" val="20000"/>
                    </a:ext>
                  </a:extLst>
                </a:gridCol>
                <a:gridCol w="5509222">
                  <a:extLst>
                    <a:ext uri="{9D8B030D-6E8A-4147-A177-3AD203B41FA5}">
                      <a16:colId xmlns:a16="http://schemas.microsoft.com/office/drawing/2014/main" val="20001"/>
                    </a:ext>
                  </a:extLst>
                </a:gridCol>
              </a:tblGrid>
              <a:tr h="432050">
                <a:tc>
                  <a:txBody>
                    <a:bodyPr/>
                    <a:lstStyle/>
                    <a:p>
                      <a:pPr indent="288290" algn="ctr">
                        <a:spcAft>
                          <a:spcPts val="0"/>
                        </a:spcAft>
                      </a:pPr>
                      <a:r>
                        <a:rPr lang="ru-RU" sz="2800" b="1" dirty="0">
                          <a:solidFill>
                            <a:schemeClr val="bg1"/>
                          </a:solidFill>
                          <a:latin typeface="Times New Roman"/>
                          <a:ea typeface="Times New Roman"/>
                        </a:rPr>
                        <a:t>ВЗЯТКА </a:t>
                      </a:r>
                      <a:endParaRPr lang="ru-RU" sz="2800" dirty="0">
                        <a:solidFill>
                          <a:schemeClr val="bg1"/>
                        </a:solidFill>
                        <a:latin typeface="Times New Roman"/>
                        <a:ea typeface="Times New Roman"/>
                      </a:endParaRPr>
                    </a:p>
                  </a:txBody>
                  <a:tcPr marL="43539" marR="43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88290" algn="ctr">
                        <a:spcAft>
                          <a:spcPts val="0"/>
                        </a:spcAft>
                      </a:pPr>
                      <a:r>
                        <a:rPr lang="ru-RU" sz="2800" b="1" dirty="0">
                          <a:solidFill>
                            <a:schemeClr val="bg1"/>
                          </a:solidFill>
                          <a:latin typeface="Times New Roman"/>
                          <a:ea typeface="Times New Roman"/>
                        </a:rPr>
                        <a:t>ПОДАРОК </a:t>
                      </a:r>
                      <a:endParaRPr lang="ru-RU" sz="2800" dirty="0">
                        <a:solidFill>
                          <a:schemeClr val="bg1"/>
                        </a:solidFill>
                        <a:latin typeface="Times New Roman"/>
                        <a:ea typeface="Times New Roman"/>
                      </a:endParaRPr>
                    </a:p>
                  </a:txBody>
                  <a:tcPr marL="43539" marR="43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21048">
                <a:tc>
                  <a:txBody>
                    <a:bodyPr/>
                    <a:lstStyle/>
                    <a:p>
                      <a:pPr marL="342900" lvl="0" indent="-342900" algn="just">
                        <a:spcAft>
                          <a:spcPts val="0"/>
                        </a:spcAft>
                        <a:buFont typeface="Wingdings"/>
                        <a:buChar char=""/>
                      </a:pPr>
                      <a:r>
                        <a:rPr lang="ru-RU" sz="1600" b="1" dirty="0">
                          <a:solidFill>
                            <a:schemeClr val="bg1"/>
                          </a:solidFill>
                          <a:latin typeface="Times New Roman"/>
                          <a:ea typeface="Times New Roman"/>
                        </a:rPr>
                        <a:t>является коррупционным преступлением</a:t>
                      </a:r>
                    </a:p>
                  </a:txBody>
                  <a:tcPr marL="43539" marR="43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ru-RU" sz="1600" b="1" dirty="0">
                          <a:solidFill>
                            <a:schemeClr val="bg1"/>
                          </a:solidFill>
                          <a:latin typeface="Times New Roman"/>
                          <a:ea typeface="Times New Roman"/>
                        </a:rPr>
                        <a:t>не является коррупционным преступлением</a:t>
                      </a:r>
                    </a:p>
                  </a:txBody>
                  <a:tcPr marL="43539" marR="43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23667">
                <a:tc>
                  <a:txBody>
                    <a:bodyPr/>
                    <a:lstStyle/>
                    <a:p>
                      <a:pPr marL="342900" lvl="0" indent="-342900" algn="just">
                        <a:spcAft>
                          <a:spcPts val="0"/>
                        </a:spcAft>
                        <a:buFont typeface="Wingdings"/>
                        <a:buChar char=""/>
                      </a:pPr>
                      <a:r>
                        <a:rPr lang="ru-RU" sz="1600" b="1" dirty="0">
                          <a:solidFill>
                            <a:schemeClr val="bg1"/>
                          </a:solidFill>
                          <a:latin typeface="Times New Roman"/>
                          <a:ea typeface="Times New Roman"/>
                        </a:rPr>
                        <a:t>уголовно наказуемое преступление (ст.ст.290, 291, 291.1 УК РФ)</a:t>
                      </a:r>
                    </a:p>
                  </a:txBody>
                  <a:tcPr marL="43539" marR="43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ru-RU" sz="1600" b="1" dirty="0">
                          <a:solidFill>
                            <a:schemeClr val="bg1"/>
                          </a:solidFill>
                          <a:latin typeface="Times New Roman"/>
                          <a:ea typeface="Times New Roman"/>
                        </a:rPr>
                        <a:t>допускается законодательством (ст.575 ГК РФ)</a:t>
                      </a:r>
                    </a:p>
                    <a:p>
                      <a:pPr marL="342900" lvl="0" indent="-342900" algn="just">
                        <a:spcAft>
                          <a:spcPts val="0"/>
                        </a:spcAft>
                        <a:buFont typeface="Wingdings"/>
                        <a:buChar char=""/>
                      </a:pPr>
                      <a:r>
                        <a:rPr lang="ru-RU" sz="1600" b="1" dirty="0">
                          <a:solidFill>
                            <a:schemeClr val="bg1"/>
                          </a:solidFill>
                          <a:latin typeface="Times New Roman"/>
                          <a:ea typeface="Times New Roman"/>
                        </a:rPr>
                        <a:t>запрет государственным, муниципальным и иным служащим  получать подарки в связи с их должностным положением или в связи с исполнением ими служебных </a:t>
                      </a:r>
                      <a:r>
                        <a:rPr lang="ru-RU" sz="1600" b="1" dirty="0" smtClean="0">
                          <a:solidFill>
                            <a:schemeClr val="bg1"/>
                          </a:solidFill>
                          <a:latin typeface="Times New Roman"/>
                          <a:ea typeface="Times New Roman"/>
                        </a:rPr>
                        <a:t>обязанностей,</a:t>
                      </a:r>
                      <a:r>
                        <a:rPr lang="ru-RU" sz="1600" b="1" baseline="0" dirty="0" smtClean="0">
                          <a:solidFill>
                            <a:schemeClr val="bg1"/>
                          </a:solidFill>
                          <a:latin typeface="Times New Roman"/>
                          <a:ea typeface="Times New Roman"/>
                        </a:rPr>
                        <a:t> а также </a:t>
                      </a:r>
                      <a:r>
                        <a:rPr kumimoji="0" lang="ru-RU" sz="1600" b="1" kern="1200" dirty="0" smtClean="0">
                          <a:solidFill>
                            <a:schemeClr val="bg1"/>
                          </a:solidFill>
                          <a:latin typeface="Times New Roman" pitchFamily="18" charset="0"/>
                          <a:ea typeface="+mn-ea"/>
                          <a:cs typeface="Times New Roman" pitchFamily="18" charset="0"/>
                        </a:rPr>
                        <a:t>работникам образовательных и иных  организаций, супругами и родственниками этих граждан</a:t>
                      </a:r>
                      <a:endParaRPr lang="ru-RU" sz="1600" b="1" dirty="0">
                        <a:solidFill>
                          <a:schemeClr val="bg1"/>
                        </a:solidFill>
                        <a:latin typeface="Times New Roman" pitchFamily="18" charset="0"/>
                        <a:ea typeface="Times New Roman"/>
                        <a:cs typeface="Times New Roman" pitchFamily="18" charset="0"/>
                      </a:endParaRPr>
                    </a:p>
                  </a:txBody>
                  <a:tcPr marL="43539" marR="43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1048">
                <a:tc>
                  <a:txBody>
                    <a:bodyPr/>
                    <a:lstStyle/>
                    <a:p>
                      <a:pPr marL="342900" lvl="0" indent="-342900" algn="just">
                        <a:spcAft>
                          <a:spcPts val="0"/>
                        </a:spcAft>
                        <a:buFont typeface="Wingdings"/>
                        <a:buChar char=""/>
                      </a:pPr>
                      <a:r>
                        <a:rPr lang="ru-RU" sz="1600" b="1">
                          <a:solidFill>
                            <a:schemeClr val="bg1"/>
                          </a:solidFill>
                          <a:latin typeface="Times New Roman"/>
                          <a:ea typeface="Times New Roman"/>
                        </a:rPr>
                        <a:t>размер не оговаривается законодательством</a:t>
                      </a:r>
                    </a:p>
                  </a:txBody>
                  <a:tcPr marL="43539" marR="43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ru-RU" sz="1600" b="1" dirty="0">
                          <a:solidFill>
                            <a:schemeClr val="bg1"/>
                          </a:solidFill>
                          <a:latin typeface="Times New Roman"/>
                          <a:ea typeface="Times New Roman"/>
                        </a:rPr>
                        <a:t>размер не должен превышать 3000 рублей </a:t>
                      </a:r>
                    </a:p>
                  </a:txBody>
                  <a:tcPr marL="43539" marR="43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21048">
                <a:tc>
                  <a:txBody>
                    <a:bodyPr/>
                    <a:lstStyle/>
                    <a:p>
                      <a:pPr marL="342900" lvl="0" indent="-342900" algn="just">
                        <a:spcAft>
                          <a:spcPts val="0"/>
                        </a:spcAft>
                        <a:buFont typeface="Wingdings"/>
                        <a:buChar char=""/>
                      </a:pPr>
                      <a:r>
                        <a:rPr lang="ru-RU" sz="1600" b="1">
                          <a:solidFill>
                            <a:schemeClr val="bg1"/>
                          </a:solidFill>
                          <a:latin typeface="Times New Roman"/>
                          <a:ea typeface="Times New Roman"/>
                        </a:rPr>
                        <a:t>сделка осуществляется скрытно</a:t>
                      </a:r>
                    </a:p>
                  </a:txBody>
                  <a:tcPr marL="43539" marR="43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ru-RU" sz="1600" b="1" dirty="0">
                          <a:solidFill>
                            <a:schemeClr val="bg1"/>
                          </a:solidFill>
                          <a:latin typeface="Times New Roman"/>
                          <a:ea typeface="Times New Roman"/>
                        </a:rPr>
                        <a:t>обладает качеством публичности</a:t>
                      </a:r>
                    </a:p>
                  </a:txBody>
                  <a:tcPr marL="43539" marR="43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81572">
                <a:tc>
                  <a:txBody>
                    <a:bodyPr/>
                    <a:lstStyle/>
                    <a:p>
                      <a:pPr marL="342900" lvl="0" indent="-342900">
                        <a:spcAft>
                          <a:spcPts val="0"/>
                        </a:spcAft>
                        <a:buFont typeface="Wingdings"/>
                        <a:buChar char=""/>
                      </a:pPr>
                      <a:r>
                        <a:rPr lang="ru-RU" sz="1600" b="1" dirty="0">
                          <a:solidFill>
                            <a:schemeClr val="bg1"/>
                          </a:solidFill>
                          <a:latin typeface="Times New Roman"/>
                          <a:ea typeface="Times New Roman"/>
                        </a:rPr>
                        <a:t>отсутствует связь со значимыми событиями в жизни человека</a:t>
                      </a:r>
                    </a:p>
                  </a:txBody>
                  <a:tcPr marL="43539" marR="43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Wingdings"/>
                        <a:buChar char=""/>
                      </a:pPr>
                      <a:r>
                        <a:rPr lang="ru-RU" sz="1600" b="1" dirty="0">
                          <a:solidFill>
                            <a:schemeClr val="bg1"/>
                          </a:solidFill>
                          <a:latin typeface="Times New Roman"/>
                          <a:ea typeface="Times New Roman"/>
                        </a:rPr>
                        <a:t>связан со значимыми событиями в жизни человека</a:t>
                      </a:r>
                    </a:p>
                  </a:txBody>
                  <a:tcPr marL="43539" marR="43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81572">
                <a:tc>
                  <a:txBody>
                    <a:bodyPr/>
                    <a:lstStyle/>
                    <a:p>
                      <a:pPr marL="342900" lvl="0" indent="-342900">
                        <a:spcAft>
                          <a:spcPts val="0"/>
                        </a:spcAft>
                        <a:buFont typeface="Wingdings"/>
                        <a:buChar char=""/>
                      </a:pPr>
                      <a:r>
                        <a:rPr lang="ru-RU" sz="1600" b="1" dirty="0">
                          <a:solidFill>
                            <a:schemeClr val="bg1"/>
                          </a:solidFill>
                          <a:latin typeface="Times New Roman"/>
                          <a:ea typeface="Times New Roman"/>
                        </a:rPr>
                        <a:t>обе стороны сделки преследуют выгоду</a:t>
                      </a:r>
                    </a:p>
                  </a:txBody>
                  <a:tcPr marL="43539" marR="43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Wingdings"/>
                        <a:buChar char=""/>
                      </a:pPr>
                      <a:r>
                        <a:rPr lang="ru-RU" sz="1600" b="1" dirty="0">
                          <a:solidFill>
                            <a:schemeClr val="bg1"/>
                          </a:solidFill>
                          <a:latin typeface="Times New Roman"/>
                          <a:ea typeface="Times New Roman"/>
                        </a:rPr>
                        <a:t>безвозмездная сделка, когда отсутствует встречная предъявление (передача вещи, права или обязательства)</a:t>
                      </a:r>
                    </a:p>
                  </a:txBody>
                  <a:tcPr marL="43539" marR="43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81572">
                <a:tc>
                  <a:txBody>
                    <a:bodyPr/>
                    <a:lstStyle/>
                    <a:p>
                      <a:pPr marL="342900" lvl="0" indent="-342900">
                        <a:spcAft>
                          <a:spcPts val="0"/>
                        </a:spcAft>
                        <a:buFont typeface="Wingdings"/>
                        <a:buChar char=""/>
                      </a:pPr>
                      <a:r>
                        <a:rPr lang="ru-RU" sz="1600" b="1">
                          <a:solidFill>
                            <a:schemeClr val="bg1"/>
                          </a:solidFill>
                          <a:latin typeface="Times New Roman"/>
                          <a:ea typeface="Times New Roman"/>
                        </a:rPr>
                        <a:t>связана с исполнением обязанностей служебного характера</a:t>
                      </a:r>
                    </a:p>
                  </a:txBody>
                  <a:tcPr marL="43539" marR="43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Wingdings"/>
                        <a:buChar char=""/>
                      </a:pPr>
                      <a:r>
                        <a:rPr lang="ru-RU" sz="1600" b="1" dirty="0">
                          <a:solidFill>
                            <a:schemeClr val="bg1"/>
                          </a:solidFill>
                          <a:latin typeface="Times New Roman"/>
                          <a:ea typeface="Times New Roman"/>
                        </a:rPr>
                        <a:t>не связан с исполнением обязанностей служебного характера</a:t>
                      </a:r>
                    </a:p>
                  </a:txBody>
                  <a:tcPr marL="43539" marR="43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05473" name="Rectangle 1"/>
          <p:cNvSpPr>
            <a:spLocks noChangeArrowheads="1"/>
          </p:cNvSpPr>
          <p:nvPr/>
        </p:nvSpPr>
        <p:spPr bwMode="auto">
          <a:xfrm>
            <a:off x="0" y="85502"/>
            <a:ext cx="914400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88925"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ОТЛИЧИЕ ВЗЯТКИ ОТ ПОДАРКА</a:t>
            </a:r>
            <a:endParaRPr kumimoji="0" lang="ru-RU" sz="32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288925"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wedg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404664"/>
            <a:ext cx="8568952" cy="6186309"/>
          </a:xfrm>
          <a:prstGeom prst="rect">
            <a:avLst/>
          </a:prstGeom>
        </p:spPr>
        <p:txBody>
          <a:bodyPr wrap="square">
            <a:spAutoFit/>
          </a:bodyPr>
          <a:lstStyle/>
          <a:p>
            <a:pPr algn="just"/>
            <a:r>
              <a:rPr lang="ru-RU" sz="2400" b="1" dirty="0" smtClean="0"/>
              <a:t>     </a:t>
            </a:r>
            <a:r>
              <a:rPr lang="ru-RU" sz="2400" b="1" dirty="0" smtClean="0">
                <a:solidFill>
                  <a:schemeClr val="bg1"/>
                </a:solidFill>
                <a:latin typeface="Times New Roman" panose="02020603050405020304" pitchFamily="18" charset="0"/>
                <a:cs typeface="Times New Roman" panose="02020603050405020304" pitchFamily="18" charset="0"/>
              </a:rPr>
              <a:t>Статья 292 . Служебный подлог</a:t>
            </a:r>
          </a:p>
          <a:p>
            <a:pPr algn="just"/>
            <a:endParaRPr lang="ru-RU" sz="2000" dirty="0" smtClean="0">
              <a:solidFill>
                <a:schemeClr val="bg1"/>
              </a:solidFill>
              <a:latin typeface="Times New Roman" panose="02020603050405020304" pitchFamily="18" charset="0"/>
              <a:cs typeface="Times New Roman" panose="02020603050405020304" pitchFamily="18" charset="0"/>
            </a:endParaRPr>
          </a:p>
          <a:p>
            <a:pPr marL="457200" indent="-457200" algn="just">
              <a:buAutoNum type="arabicPeriod"/>
            </a:pPr>
            <a:r>
              <a:rPr lang="ru-RU" sz="2400" dirty="0" smtClean="0">
                <a:solidFill>
                  <a:schemeClr val="bg1"/>
                </a:solidFill>
                <a:latin typeface="Times New Roman" panose="02020603050405020304" pitchFamily="18" charset="0"/>
                <a:cs typeface="Times New Roman" panose="02020603050405020304" pitchFamily="18" charset="0"/>
              </a:rPr>
              <a:t>Служебный подлог, то есть внесение должностным лицом, а также государственным служащим или муниципальным служащим, не являющимся должностным лицом, в официальные документы заведомо ложных сведений, а равно внесение в указанные документы исправлений, искажающих их действительное содержание, если эти деяния совершены из корыстной или иной личной заинтересованности, -</a:t>
            </a:r>
          </a:p>
          <a:p>
            <a:pPr marL="457200" indent="-457200" algn="just"/>
            <a:endParaRPr lang="ru-RU" sz="2000" dirty="0" smtClean="0">
              <a:solidFill>
                <a:schemeClr val="bg1"/>
              </a:solidFill>
              <a:latin typeface="Times New Roman" panose="02020603050405020304" pitchFamily="18" charset="0"/>
              <a:cs typeface="Times New Roman" panose="02020603050405020304" pitchFamily="18" charset="0"/>
            </a:endParaRPr>
          </a:p>
          <a:p>
            <a:pPr marL="457200" indent="-457200" algn="just"/>
            <a:r>
              <a:rPr lang="ru-RU" sz="2000" dirty="0" smtClean="0">
                <a:solidFill>
                  <a:schemeClr val="bg1"/>
                </a:solidFill>
                <a:latin typeface="Times New Roman" panose="02020603050405020304" pitchFamily="18" charset="0"/>
                <a:cs typeface="Times New Roman" panose="02020603050405020304" pitchFamily="18" charset="0"/>
              </a:rPr>
              <a:t>                 наказываются </a:t>
            </a:r>
            <a:r>
              <a:rPr lang="ru-RU" sz="2000" i="1" dirty="0" smtClean="0">
                <a:solidFill>
                  <a:schemeClr val="bg1"/>
                </a:solidFill>
                <a:latin typeface="Times New Roman" panose="02020603050405020304" pitchFamily="18" charset="0"/>
                <a:cs typeface="Times New Roman" panose="02020603050405020304" pitchFamily="18" charset="0"/>
              </a:rPr>
              <a:t>штрафом</a:t>
            </a:r>
            <a:r>
              <a:rPr lang="ru-RU" sz="2000" dirty="0" smtClean="0">
                <a:solidFill>
                  <a:schemeClr val="bg1"/>
                </a:solidFill>
                <a:latin typeface="Times New Roman" panose="02020603050405020304" pitchFamily="18" charset="0"/>
                <a:cs typeface="Times New Roman" panose="02020603050405020304" pitchFamily="18" charset="0"/>
              </a:rPr>
              <a:t> в размере до восьмидесяти тысяч рублей или в размере заработной платы или иного дохода осужденного за период до шести месяцев, либо </a:t>
            </a:r>
            <a:r>
              <a:rPr lang="ru-RU" sz="2000" i="1" dirty="0" smtClean="0">
                <a:solidFill>
                  <a:schemeClr val="bg1"/>
                </a:solidFill>
                <a:latin typeface="Times New Roman" panose="02020603050405020304" pitchFamily="18" charset="0"/>
                <a:cs typeface="Times New Roman" panose="02020603050405020304" pitchFamily="18" charset="0"/>
              </a:rPr>
              <a:t>обязательными работами </a:t>
            </a:r>
            <a:r>
              <a:rPr lang="ru-RU" sz="2000" dirty="0" smtClean="0">
                <a:solidFill>
                  <a:schemeClr val="bg1"/>
                </a:solidFill>
                <a:latin typeface="Times New Roman" panose="02020603050405020304" pitchFamily="18" charset="0"/>
                <a:cs typeface="Times New Roman" panose="02020603050405020304" pitchFamily="18" charset="0"/>
              </a:rPr>
              <a:t>на срок до четырехсот восьмидесяти часов, либо </a:t>
            </a:r>
            <a:r>
              <a:rPr lang="ru-RU" sz="2000" i="1" dirty="0" smtClean="0">
                <a:solidFill>
                  <a:schemeClr val="bg1"/>
                </a:solidFill>
                <a:latin typeface="Times New Roman" panose="02020603050405020304" pitchFamily="18" charset="0"/>
                <a:cs typeface="Times New Roman" panose="02020603050405020304" pitchFamily="18" charset="0"/>
              </a:rPr>
              <a:t>исправительными работами </a:t>
            </a:r>
            <a:r>
              <a:rPr lang="ru-RU" sz="2000" dirty="0" smtClean="0">
                <a:solidFill>
                  <a:schemeClr val="bg1"/>
                </a:solidFill>
                <a:latin typeface="Times New Roman" panose="02020603050405020304" pitchFamily="18" charset="0"/>
                <a:cs typeface="Times New Roman" panose="02020603050405020304" pitchFamily="18" charset="0"/>
              </a:rPr>
              <a:t>на срок до двух лет, либо </a:t>
            </a:r>
            <a:r>
              <a:rPr lang="ru-RU" sz="2000" i="1" dirty="0" smtClean="0">
                <a:solidFill>
                  <a:schemeClr val="bg1"/>
                </a:solidFill>
                <a:latin typeface="Times New Roman" panose="02020603050405020304" pitchFamily="18" charset="0"/>
                <a:cs typeface="Times New Roman" panose="02020603050405020304" pitchFamily="18" charset="0"/>
              </a:rPr>
              <a:t>принудительными работами </a:t>
            </a:r>
            <a:r>
              <a:rPr lang="ru-RU" sz="2000" dirty="0" smtClean="0">
                <a:solidFill>
                  <a:schemeClr val="bg1"/>
                </a:solidFill>
                <a:latin typeface="Times New Roman" panose="02020603050405020304" pitchFamily="18" charset="0"/>
                <a:cs typeface="Times New Roman" panose="02020603050405020304" pitchFamily="18" charset="0"/>
              </a:rPr>
              <a:t>на срок до двух лет, либо </a:t>
            </a:r>
            <a:r>
              <a:rPr lang="ru-RU" sz="2000" i="1" dirty="0" smtClean="0">
                <a:solidFill>
                  <a:schemeClr val="bg1"/>
                </a:solidFill>
                <a:latin typeface="Times New Roman" panose="02020603050405020304" pitchFamily="18" charset="0"/>
                <a:cs typeface="Times New Roman" panose="02020603050405020304" pitchFamily="18" charset="0"/>
              </a:rPr>
              <a:t>арестом</a:t>
            </a:r>
            <a:r>
              <a:rPr lang="ru-RU" sz="2000" dirty="0" smtClean="0">
                <a:solidFill>
                  <a:schemeClr val="bg1"/>
                </a:solidFill>
                <a:latin typeface="Times New Roman" panose="02020603050405020304" pitchFamily="18" charset="0"/>
                <a:cs typeface="Times New Roman" panose="02020603050405020304" pitchFamily="18" charset="0"/>
              </a:rPr>
              <a:t> на срок до шести месяцев, либо </a:t>
            </a:r>
            <a:r>
              <a:rPr lang="ru-RU" sz="2000" i="1" dirty="0" smtClean="0">
                <a:solidFill>
                  <a:schemeClr val="bg1"/>
                </a:solidFill>
                <a:latin typeface="Times New Roman" panose="02020603050405020304" pitchFamily="18" charset="0"/>
                <a:cs typeface="Times New Roman" panose="02020603050405020304" pitchFamily="18" charset="0"/>
              </a:rPr>
              <a:t>лишением свободы </a:t>
            </a:r>
            <a:r>
              <a:rPr lang="ru-RU" sz="2000" dirty="0" smtClean="0">
                <a:solidFill>
                  <a:schemeClr val="bg1"/>
                </a:solidFill>
                <a:latin typeface="Times New Roman" panose="02020603050405020304" pitchFamily="18" charset="0"/>
                <a:cs typeface="Times New Roman" panose="02020603050405020304" pitchFamily="18" charset="0"/>
              </a:rPr>
              <a:t>на срок до двух лет.</a:t>
            </a:r>
            <a:endParaRPr lang="ru-RU" sz="20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wedg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395536" y="908720"/>
            <a:ext cx="8352928" cy="187220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bg1"/>
                </a:solidFill>
                <a:latin typeface="Times New Roman" panose="02020603050405020304" pitchFamily="18" charset="0"/>
                <a:cs typeface="Times New Roman" panose="02020603050405020304" pitchFamily="18" charset="0"/>
              </a:rPr>
              <a:t>ОФИЦИАЛЬНЫЙ ДОКУМЕНТ,</a:t>
            </a:r>
          </a:p>
          <a:p>
            <a:pPr algn="ctr"/>
            <a:r>
              <a:rPr lang="ru-RU" sz="2400" dirty="0" smtClean="0">
                <a:solidFill>
                  <a:schemeClr val="bg1"/>
                </a:solidFill>
                <a:latin typeface="Times New Roman" panose="02020603050405020304" pitchFamily="18" charset="0"/>
                <a:cs typeface="Times New Roman" panose="02020603050405020304" pitchFamily="18" charset="0"/>
              </a:rPr>
              <a:t>удостоверяющий</a:t>
            </a:r>
            <a:r>
              <a:rPr lang="ru-RU" sz="2400" b="1" dirty="0" smtClean="0">
                <a:solidFill>
                  <a:schemeClr val="bg1"/>
                </a:solidFill>
                <a:latin typeface="Times New Roman" panose="02020603050405020304" pitchFamily="18" charset="0"/>
                <a:cs typeface="Times New Roman" panose="02020603050405020304" pitchFamily="18" charset="0"/>
              </a:rPr>
              <a:t> </a:t>
            </a:r>
            <a:r>
              <a:rPr lang="ru-RU" sz="2400" dirty="0" smtClean="0">
                <a:solidFill>
                  <a:schemeClr val="bg1"/>
                </a:solidFill>
                <a:latin typeface="Times New Roman" panose="02020603050405020304" pitchFamily="18" charset="0"/>
                <a:cs typeface="Times New Roman" panose="02020603050405020304" pitchFamily="18" charset="0"/>
              </a:rPr>
              <a:t>факты, влекущие юридические последствия в виде предоставления или лишения прав, возложения или освобождения от обязанностей, изменения объема прав и обязанностей</a:t>
            </a:r>
            <a:endParaRPr lang="ru-RU" sz="2400" dirty="0">
              <a:solidFill>
                <a:schemeClr val="tx1"/>
              </a:solidFill>
              <a:latin typeface="Times New Roman" pitchFamily="18" charset="0"/>
              <a:cs typeface="Times New Roman" pitchFamily="18" charset="0"/>
            </a:endParaRPr>
          </a:p>
        </p:txBody>
      </p:sp>
      <p:sp>
        <p:nvSpPr>
          <p:cNvPr id="4" name="Стрелка вниз 3"/>
          <p:cNvSpPr/>
          <p:nvPr/>
        </p:nvSpPr>
        <p:spPr>
          <a:xfrm>
            <a:off x="3707904" y="3140968"/>
            <a:ext cx="1728192" cy="1296144"/>
          </a:xfrm>
          <a:prstGeom prst="down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низ 4"/>
          <p:cNvSpPr/>
          <p:nvPr/>
        </p:nvSpPr>
        <p:spPr>
          <a:xfrm>
            <a:off x="899592" y="3140968"/>
            <a:ext cx="1728192" cy="1296144"/>
          </a:xfrm>
          <a:prstGeom prst="down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6444208" y="3140968"/>
            <a:ext cx="1728192" cy="1296144"/>
          </a:xfrm>
          <a:prstGeom prst="down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395536" y="4797152"/>
            <a:ext cx="2736304" cy="100811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latin typeface="Times New Roman" panose="02020603050405020304" pitchFamily="18" charset="0"/>
                <a:cs typeface="Times New Roman" panose="02020603050405020304" pitchFamily="18" charset="0"/>
              </a:rPr>
              <a:t>экзаменационные ведомости</a:t>
            </a:r>
            <a:endParaRPr lang="ru-RU"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3635896" y="4797152"/>
            <a:ext cx="1872208" cy="98640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latin typeface="Times New Roman" panose="02020603050405020304" pitchFamily="18" charset="0"/>
                <a:cs typeface="Times New Roman" panose="02020603050405020304" pitchFamily="18" charset="0"/>
              </a:rPr>
              <a:t>зачетные книжки</a:t>
            </a:r>
            <a:endParaRPr lang="ru-RU"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0" y="3789040"/>
            <a:ext cx="9144000" cy="369332"/>
          </a:xfrm>
          <a:prstGeom prst="rect">
            <a:avLst/>
          </a:prstGeom>
        </p:spPr>
        <p:txBody>
          <a:bodyPr wrap="square">
            <a:spAutoFit/>
          </a:bodyPr>
          <a:lstStyle/>
          <a:p>
            <a:pPr algn="ctr"/>
            <a:endParaRPr lang="ru-RU" dirty="0"/>
          </a:p>
        </p:txBody>
      </p:sp>
      <p:sp>
        <p:nvSpPr>
          <p:cNvPr id="10" name="Скругленный прямоугольник 9"/>
          <p:cNvSpPr/>
          <p:nvPr/>
        </p:nvSpPr>
        <p:spPr>
          <a:xfrm>
            <a:off x="5796136" y="4797152"/>
            <a:ext cx="3024336" cy="100811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latin typeface="Times New Roman" panose="02020603050405020304" pitchFamily="18" charset="0"/>
                <a:cs typeface="Times New Roman" panose="02020603050405020304" pitchFamily="18" charset="0"/>
              </a:rPr>
              <a:t>справки о заработной плате</a:t>
            </a:r>
            <a:endParaRPr lang="ru-RU" dirty="0">
              <a:latin typeface="Times New Roman" panose="02020603050405020304" pitchFamily="18" charset="0"/>
              <a:cs typeface="Times New Roman" panose="02020603050405020304" pitchFamily="18" charset="0"/>
            </a:endParaRPr>
          </a:p>
        </p:txBody>
      </p:sp>
    </p:spTree>
  </p:cSld>
  <p:clrMapOvr>
    <a:masterClrMapping/>
  </p:clrMapOvr>
  <p:transition spd="slow">
    <p:wedg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467544" y="548680"/>
            <a:ext cx="8208912" cy="187220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bg1"/>
                </a:solidFill>
                <a:latin typeface="Times New Roman" panose="02020603050405020304" pitchFamily="18" charset="0"/>
                <a:cs typeface="Times New Roman" panose="02020603050405020304" pitchFamily="18" charset="0"/>
              </a:rPr>
              <a:t>ВНЕСЕНИЕ </a:t>
            </a:r>
          </a:p>
          <a:p>
            <a:pPr algn="ctr"/>
            <a:r>
              <a:rPr lang="ru-RU" sz="2400" b="1" dirty="0" smtClean="0">
                <a:solidFill>
                  <a:schemeClr val="bg1"/>
                </a:solidFill>
                <a:latin typeface="Times New Roman" panose="02020603050405020304" pitchFamily="18" charset="0"/>
                <a:cs typeface="Times New Roman" panose="02020603050405020304" pitchFamily="18" charset="0"/>
              </a:rPr>
              <a:t>в официальные документы заведомо ложных сведений, исправлений, искажающих действительное содержание указанных документов</a:t>
            </a:r>
            <a:endParaRPr lang="ru-RU" sz="2400" b="1" dirty="0">
              <a:solidFill>
                <a:schemeClr val="tx1"/>
              </a:solidFill>
              <a:latin typeface="Times New Roman" pitchFamily="18" charset="0"/>
              <a:cs typeface="Times New Roman" pitchFamily="18" charset="0"/>
            </a:endParaRPr>
          </a:p>
        </p:txBody>
      </p:sp>
      <p:sp>
        <p:nvSpPr>
          <p:cNvPr id="5" name="Стрелка вниз 4"/>
          <p:cNvSpPr/>
          <p:nvPr/>
        </p:nvSpPr>
        <p:spPr>
          <a:xfrm>
            <a:off x="1691680" y="2564904"/>
            <a:ext cx="1728192" cy="1296144"/>
          </a:xfrm>
          <a:prstGeom prst="down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5868144" y="2564904"/>
            <a:ext cx="1728192" cy="1296144"/>
          </a:xfrm>
          <a:prstGeom prst="down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755576" y="4005064"/>
            <a:ext cx="3600400" cy="223224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r>
              <a:rPr lang="ru-RU" sz="2000" dirty="0" smtClean="0">
                <a:solidFill>
                  <a:schemeClr val="bg1"/>
                </a:solidFill>
                <a:latin typeface="Times New Roman" panose="02020603050405020304" pitchFamily="18" charset="0"/>
                <a:cs typeface="Times New Roman" panose="02020603050405020304" pitchFamily="18" charset="0"/>
              </a:rPr>
              <a:t>отражение и (или) заверение заведомо не соответствующих действительности фактов  в уже существующих официальных документах (подчистка, дописка и др.)</a:t>
            </a:r>
            <a:endParaRPr lang="ru-RU" sz="20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251520" y="3789040"/>
            <a:ext cx="9144000" cy="369332"/>
          </a:xfrm>
          <a:prstGeom prst="rect">
            <a:avLst/>
          </a:prstGeom>
        </p:spPr>
        <p:txBody>
          <a:bodyPr wrap="square">
            <a:spAutoFit/>
          </a:bodyPr>
          <a:lstStyle/>
          <a:p>
            <a:pPr algn="ctr"/>
            <a:endParaRPr lang="ru-RU" dirty="0"/>
          </a:p>
        </p:txBody>
      </p:sp>
      <p:sp>
        <p:nvSpPr>
          <p:cNvPr id="10" name="Скругленный прямоугольник 9"/>
          <p:cNvSpPr/>
          <p:nvPr/>
        </p:nvSpPr>
        <p:spPr>
          <a:xfrm>
            <a:off x="5004048" y="4077072"/>
            <a:ext cx="3384376" cy="216024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bg1"/>
                </a:solidFill>
                <a:latin typeface="Times New Roman" panose="02020603050405020304" pitchFamily="18" charset="0"/>
                <a:cs typeface="Times New Roman" panose="02020603050405020304" pitchFamily="18" charset="0"/>
              </a:rPr>
              <a:t>изготовления нового документа, в том числе с использованием бланка соответствующего документа</a:t>
            </a:r>
            <a:endParaRPr lang="ru-RU" sz="2000" dirty="0">
              <a:latin typeface="Times New Roman" panose="02020603050405020304" pitchFamily="18" charset="0"/>
              <a:cs typeface="Times New Roman" panose="02020603050405020304" pitchFamily="18" charset="0"/>
            </a:endParaRPr>
          </a:p>
        </p:txBody>
      </p:sp>
    </p:spTree>
  </p:cSld>
  <p:clrMapOvr>
    <a:masterClrMapping/>
  </p:clrMapOvr>
  <p:transition spd="slow">
    <p:wedg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11" descr="1210145629"/>
          <p:cNvPicPr>
            <a:picLocks noGrp="1" noChangeAspect="1" noChangeArrowheads="1"/>
          </p:cNvPicPr>
          <p:nvPr>
            <p:ph sz="half" idx="1"/>
          </p:nvPr>
        </p:nvPicPr>
        <p:blipFill>
          <a:blip r:embed="rId2" cstate="print"/>
          <a:srcRect/>
          <a:stretch>
            <a:fillRect/>
          </a:stretch>
        </p:blipFill>
        <p:spPr>
          <a:xfrm>
            <a:off x="1043608" y="692697"/>
            <a:ext cx="7200800" cy="5040560"/>
          </a:xfrm>
          <a:noFill/>
          <a:ln w="76200">
            <a:solidFill>
              <a:schemeClr val="accent1"/>
            </a:solidFill>
          </a:ln>
        </p:spPr>
      </p:pic>
      <p:sp>
        <p:nvSpPr>
          <p:cNvPr id="13315" name="Rectangle 10"/>
          <p:cNvSpPr>
            <a:spLocks noGrp="1" noChangeArrowheads="1"/>
          </p:cNvSpPr>
          <p:nvPr>
            <p:ph sz="half" idx="2"/>
          </p:nvPr>
        </p:nvSpPr>
        <p:spPr>
          <a:xfrm>
            <a:off x="-252413" y="5877271"/>
            <a:ext cx="9396413" cy="253653"/>
          </a:xfrm>
        </p:spPr>
        <p:txBody>
          <a:bodyPr>
            <a:normAutofit fontScale="47500" lnSpcReduction="20000"/>
          </a:bodyPr>
          <a:lstStyle/>
          <a:p>
            <a:pPr eaLnBrk="1" hangingPunct="1">
              <a:buFont typeface="Wingdings" pitchFamily="2" charset="2"/>
              <a:buNone/>
            </a:pPr>
            <a:r>
              <a:rPr lang="ru-RU" sz="2600" dirty="0" smtClean="0"/>
              <a:t>		</a:t>
            </a:r>
            <a:endParaRPr lang="ru-RU" dirty="0" smtClean="0">
              <a:solidFill>
                <a:schemeClr val="bg1">
                  <a:lumMod val="75000"/>
                  <a:lumOff val="25000"/>
                </a:schemeClr>
              </a:solidFill>
            </a:endParaRPr>
          </a:p>
        </p:txBody>
      </p:sp>
    </p:spTree>
  </p:cSld>
  <p:clrMapOvr>
    <a:masterClrMapping/>
  </p:clrMapOvr>
  <p:transition spd="slow">
    <p:wedg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571622"/>
            <a:ext cx="914400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endParaRPr lang="ru-RU" sz="2800" b="1" dirty="0" smtClean="0">
              <a:solidFill>
                <a:schemeClr val="bg1"/>
              </a:solidFill>
              <a:latin typeface="Times New Roman" pitchFamily="18" charset="0"/>
              <a:ea typeface="Times New Roman" pitchFamily="18" charset="0"/>
              <a:cs typeface="Times New Roman" pitchFamily="18" charset="0"/>
            </a:endParaRPr>
          </a:p>
          <a:p>
            <a:pPr lvl="0" algn="ctr" fontAlgn="base">
              <a:spcBef>
                <a:spcPct val="0"/>
              </a:spcBef>
              <a:spcAft>
                <a:spcPct val="0"/>
              </a:spcAft>
            </a:pPr>
            <a:r>
              <a:rPr lang="ru-RU" sz="3200" b="1" dirty="0" smtClean="0">
                <a:solidFill>
                  <a:schemeClr val="bg1"/>
                </a:solidFill>
                <a:latin typeface="Times New Roman" pitchFamily="18" charset="0"/>
                <a:ea typeface="Times New Roman" pitchFamily="18" charset="0"/>
                <a:cs typeface="Times New Roman" pitchFamily="18" charset="0"/>
              </a:rPr>
              <a:t>Локальные нормативные акты </a:t>
            </a:r>
          </a:p>
          <a:p>
            <a:pPr lvl="0" algn="ctr" fontAlgn="base">
              <a:spcBef>
                <a:spcPct val="0"/>
              </a:spcBef>
              <a:spcAft>
                <a:spcPct val="0"/>
              </a:spcAft>
            </a:pPr>
            <a:r>
              <a:rPr lang="ru-RU" sz="3200" b="1" dirty="0" smtClean="0">
                <a:solidFill>
                  <a:schemeClr val="bg1"/>
                </a:solidFill>
                <a:latin typeface="Times New Roman" pitchFamily="18" charset="0"/>
                <a:ea typeface="Times New Roman" pitchFamily="18" charset="0"/>
                <a:cs typeface="Times New Roman" pitchFamily="18" charset="0"/>
              </a:rPr>
              <a:t>ГБПОУ СО </a:t>
            </a:r>
          </a:p>
          <a:p>
            <a:pPr lvl="0" algn="ctr" fontAlgn="base">
              <a:spcBef>
                <a:spcPct val="0"/>
              </a:spcBef>
              <a:spcAft>
                <a:spcPct val="0"/>
              </a:spcAft>
            </a:pPr>
            <a:r>
              <a:rPr lang="ru-RU" sz="3200" b="1" dirty="0" smtClean="0">
                <a:solidFill>
                  <a:schemeClr val="bg1"/>
                </a:solidFill>
                <a:latin typeface="Times New Roman" pitchFamily="18" charset="0"/>
                <a:ea typeface="Times New Roman" pitchFamily="18" charset="0"/>
                <a:cs typeface="Times New Roman" pitchFamily="18" charset="0"/>
              </a:rPr>
              <a:t>«</a:t>
            </a:r>
            <a:r>
              <a:rPr lang="ru-RU" sz="3200" b="1" dirty="0" err="1" smtClean="0">
                <a:solidFill>
                  <a:schemeClr val="bg1"/>
                </a:solidFill>
                <a:latin typeface="Times New Roman" pitchFamily="18" charset="0"/>
                <a:ea typeface="Times New Roman" pitchFamily="18" charset="0"/>
                <a:cs typeface="Times New Roman" pitchFamily="18" charset="0"/>
              </a:rPr>
              <a:t>Верхнетуринский</a:t>
            </a:r>
            <a:r>
              <a:rPr lang="ru-RU" sz="3200" b="1" dirty="0" smtClean="0">
                <a:solidFill>
                  <a:schemeClr val="bg1"/>
                </a:solidFill>
                <a:latin typeface="Times New Roman" pitchFamily="18" charset="0"/>
                <a:ea typeface="Times New Roman" pitchFamily="18" charset="0"/>
                <a:cs typeface="Times New Roman" pitchFamily="18" charset="0"/>
              </a:rPr>
              <a:t> механический техникум»</a:t>
            </a:r>
          </a:p>
          <a:p>
            <a:pPr lvl="0" algn="ctr" fontAlgn="base">
              <a:spcBef>
                <a:spcPct val="0"/>
              </a:spcBef>
              <a:spcAft>
                <a:spcPct val="0"/>
              </a:spcAft>
            </a:pPr>
            <a:endParaRPr lang="ru-RU" sz="2800" b="1" dirty="0" smtClean="0">
              <a:solidFill>
                <a:schemeClr val="bg1"/>
              </a:solidFill>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ru-RU" sz="28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ru-RU"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692696"/>
            <a:ext cx="9144000" cy="4370427"/>
          </a:xfrm>
          <a:prstGeom prst="rect">
            <a:avLst/>
          </a:prstGeom>
        </p:spPr>
        <p:txBody>
          <a:bodyPr wrap="square">
            <a:spAutoFit/>
          </a:bodyPr>
          <a:lstStyle/>
          <a:p>
            <a:pPr marL="285750" indent="-285750">
              <a:buFont typeface="Arial" panose="020B0604020202020204" pitchFamily="34" charset="0"/>
              <a:buChar char="•"/>
            </a:pPr>
            <a:r>
              <a:rPr lang="ru-RU" sz="2000" dirty="0" smtClean="0">
                <a:solidFill>
                  <a:schemeClr val="bg1"/>
                </a:solidFill>
                <a:latin typeface="Times New Roman" pitchFamily="18" charset="0"/>
                <a:cs typeface="Times New Roman" pitchFamily="18" charset="0"/>
              </a:rPr>
              <a:t>Положение о конфликте интересов и урегулированию конфликта </a:t>
            </a:r>
            <a:r>
              <a:rPr lang="ru-RU" sz="2000" dirty="0">
                <a:solidFill>
                  <a:schemeClr val="bg1"/>
                </a:solidFill>
                <a:latin typeface="Times New Roman" pitchFamily="18" charset="0"/>
                <a:cs typeface="Times New Roman" pitchFamily="18" charset="0"/>
              </a:rPr>
              <a:t>интересов введено в действие приказом </a:t>
            </a:r>
            <a:r>
              <a:rPr lang="ru-RU" sz="2000" dirty="0" smtClean="0">
                <a:solidFill>
                  <a:schemeClr val="bg1"/>
                </a:solidFill>
                <a:latin typeface="Times New Roman" panose="02020603050405020304" pitchFamily="18" charset="0"/>
                <a:cs typeface="Times New Roman" panose="02020603050405020304" pitchFamily="18" charset="0"/>
              </a:rPr>
              <a:t>от </a:t>
            </a:r>
            <a:r>
              <a:rPr lang="ru-RU" sz="2000" dirty="0">
                <a:solidFill>
                  <a:schemeClr val="bg1"/>
                </a:solidFill>
                <a:latin typeface="Times New Roman" panose="02020603050405020304" pitchFamily="18" charset="0"/>
                <a:cs typeface="Times New Roman" panose="02020603050405020304" pitchFamily="18" charset="0"/>
              </a:rPr>
              <a:t>30.05.2016 г</a:t>
            </a:r>
            <a:r>
              <a:rPr lang="ru-RU" sz="2000" dirty="0" smtClean="0">
                <a:solidFill>
                  <a:schemeClr val="bg1"/>
                </a:solidFill>
                <a:latin typeface="Times New Roman" panose="02020603050405020304" pitchFamily="18" charset="0"/>
                <a:cs typeface="Times New Roman" panose="02020603050405020304" pitchFamily="18" charset="0"/>
              </a:rPr>
              <a:t>. </a:t>
            </a:r>
            <a:r>
              <a:rPr lang="ru-RU" sz="2000" dirty="0">
                <a:solidFill>
                  <a:schemeClr val="bg1"/>
                </a:solidFill>
                <a:latin typeface="Times New Roman" panose="02020603050405020304" pitchFamily="18" charset="0"/>
                <a:cs typeface="Times New Roman" panose="02020603050405020304" pitchFamily="18" charset="0"/>
              </a:rPr>
              <a:t>№ 94 – од</a:t>
            </a:r>
            <a:endParaRPr lang="ru-RU" sz="2000" dirty="0" smtClean="0">
              <a:solidFill>
                <a:schemeClr val="bg1"/>
              </a:solidFill>
              <a:latin typeface="Times New Roman" pitchFamily="18" charset="0"/>
              <a:cs typeface="Times New Roman" pitchFamily="18" charset="0"/>
            </a:endParaRPr>
          </a:p>
          <a:p>
            <a:pPr marL="285750" indent="-285750" algn="just" eaLnBrk="0" fontAlgn="base" hangingPunct="0">
              <a:spcBef>
                <a:spcPct val="0"/>
              </a:spcBef>
              <a:spcAft>
                <a:spcPct val="0"/>
              </a:spcAft>
              <a:buFont typeface="Arial" panose="020B0604020202020204" pitchFamily="34" charset="0"/>
              <a:buChar char="•"/>
            </a:pPr>
            <a:r>
              <a:rPr lang="ru-RU" sz="2000" dirty="0" smtClean="0">
                <a:solidFill>
                  <a:schemeClr val="bg1"/>
                </a:solidFill>
                <a:latin typeface="Times New Roman" pitchFamily="18" charset="0"/>
                <a:cs typeface="Times New Roman" pitchFamily="18" charset="0"/>
              </a:rPr>
              <a:t>Правила, регламентирующие вопросы обмена деловыми подарками и знаками делового гостеприимства введено в действие приказом от 30.05.2016 г. № 94 – од. </a:t>
            </a:r>
          </a:p>
          <a:p>
            <a:pPr marL="285750" indent="-285750" algn="just" eaLnBrk="0" fontAlgn="base" hangingPunct="0">
              <a:spcBef>
                <a:spcPct val="0"/>
              </a:spcBef>
              <a:spcAft>
                <a:spcPct val="0"/>
              </a:spcAft>
              <a:buFont typeface="Arial" panose="020B0604020202020204" pitchFamily="34" charset="0"/>
              <a:buChar char="•"/>
            </a:pPr>
            <a:r>
              <a:rPr lang="ru-RU" sz="2000" dirty="0" smtClean="0">
                <a:solidFill>
                  <a:schemeClr val="bg1"/>
                </a:solidFill>
                <a:latin typeface="Times New Roman" pitchFamily="18" charset="0"/>
                <a:cs typeface="Times New Roman" pitchFamily="18" charset="0"/>
              </a:rPr>
              <a:t>Положение о специальных антикоррупционных </a:t>
            </a:r>
            <a:r>
              <a:rPr lang="ru-RU" sz="2000" dirty="0">
                <a:solidFill>
                  <a:schemeClr val="bg1"/>
                </a:solidFill>
                <a:latin typeface="Times New Roman" pitchFamily="18" charset="0"/>
                <a:cs typeface="Times New Roman" pitchFamily="18" charset="0"/>
              </a:rPr>
              <a:t>процедурах введено в действие приказом от </a:t>
            </a:r>
            <a:r>
              <a:rPr lang="ru-RU" sz="2000" dirty="0" smtClean="0">
                <a:solidFill>
                  <a:schemeClr val="bg1"/>
                </a:solidFill>
                <a:latin typeface="Times New Roman" pitchFamily="18" charset="0"/>
                <a:cs typeface="Times New Roman" pitchFamily="18" charset="0"/>
              </a:rPr>
              <a:t>27.02.2017 </a:t>
            </a:r>
            <a:r>
              <a:rPr lang="ru-RU" sz="2000" dirty="0">
                <a:solidFill>
                  <a:schemeClr val="bg1"/>
                </a:solidFill>
                <a:latin typeface="Times New Roman" pitchFamily="18" charset="0"/>
                <a:cs typeface="Times New Roman" pitchFamily="18" charset="0"/>
              </a:rPr>
              <a:t>г. № </a:t>
            </a:r>
            <a:r>
              <a:rPr lang="ru-RU" sz="2000" dirty="0" smtClean="0">
                <a:solidFill>
                  <a:schemeClr val="bg1"/>
                </a:solidFill>
                <a:latin typeface="Times New Roman" pitchFamily="18" charset="0"/>
                <a:cs typeface="Times New Roman" pitchFamily="18" charset="0"/>
              </a:rPr>
              <a:t>24 а– </a:t>
            </a:r>
            <a:r>
              <a:rPr lang="ru-RU" sz="2000" dirty="0">
                <a:solidFill>
                  <a:schemeClr val="bg1"/>
                </a:solidFill>
                <a:latin typeface="Times New Roman" pitchFamily="18" charset="0"/>
                <a:cs typeface="Times New Roman" pitchFamily="18" charset="0"/>
              </a:rPr>
              <a:t>од.</a:t>
            </a:r>
            <a:endParaRPr lang="ru-RU" sz="2000" dirty="0" smtClean="0">
              <a:solidFill>
                <a:schemeClr val="bg1"/>
              </a:solidFill>
              <a:latin typeface="Times New Roman" pitchFamily="18" charset="0"/>
              <a:cs typeface="Times New Roman" pitchFamily="18" charset="0"/>
            </a:endParaRPr>
          </a:p>
          <a:p>
            <a:pPr marL="285750" indent="-285750" algn="just" eaLnBrk="0" fontAlgn="base" hangingPunct="0">
              <a:spcBef>
                <a:spcPct val="0"/>
              </a:spcBef>
              <a:spcAft>
                <a:spcPct val="0"/>
              </a:spcAft>
              <a:buFont typeface="Arial" panose="020B0604020202020204" pitchFamily="34" charset="0"/>
              <a:buChar char="•"/>
            </a:pPr>
            <a:r>
              <a:rPr lang="ru-RU" sz="2000" dirty="0" smtClean="0">
                <a:solidFill>
                  <a:schemeClr val="bg1"/>
                </a:solidFill>
                <a:latin typeface="Times New Roman" pitchFamily="18" charset="0"/>
                <a:cs typeface="Times New Roman" pitchFamily="18" charset="0"/>
              </a:rPr>
              <a:t>Регламент работы Комиссии по противодействию коррупции </a:t>
            </a:r>
            <a:r>
              <a:rPr lang="ru-RU" sz="2000" dirty="0">
                <a:solidFill>
                  <a:schemeClr val="bg1"/>
                </a:solidFill>
                <a:latin typeface="Times New Roman" pitchFamily="18" charset="0"/>
                <a:cs typeface="Times New Roman" pitchFamily="18" charset="0"/>
              </a:rPr>
              <a:t>введено в действие приказом от </a:t>
            </a:r>
            <a:r>
              <a:rPr lang="ru-RU" sz="2000" dirty="0" smtClean="0">
                <a:solidFill>
                  <a:schemeClr val="bg1"/>
                </a:solidFill>
                <a:latin typeface="Times New Roman" pitchFamily="18" charset="0"/>
                <a:cs typeface="Times New Roman" pitchFamily="18" charset="0"/>
              </a:rPr>
              <a:t>20.03.2017 </a:t>
            </a:r>
            <a:r>
              <a:rPr lang="ru-RU" sz="2000" dirty="0">
                <a:solidFill>
                  <a:schemeClr val="bg1"/>
                </a:solidFill>
                <a:latin typeface="Times New Roman" pitchFamily="18" charset="0"/>
                <a:cs typeface="Times New Roman" pitchFamily="18" charset="0"/>
              </a:rPr>
              <a:t>г. № </a:t>
            </a:r>
            <a:r>
              <a:rPr lang="ru-RU" sz="2000" dirty="0" smtClean="0">
                <a:solidFill>
                  <a:schemeClr val="bg1"/>
                </a:solidFill>
                <a:latin typeface="Times New Roman" pitchFamily="18" charset="0"/>
                <a:cs typeface="Times New Roman" pitchFamily="18" charset="0"/>
              </a:rPr>
              <a:t>38– </a:t>
            </a:r>
            <a:r>
              <a:rPr lang="ru-RU" sz="2000" dirty="0">
                <a:solidFill>
                  <a:schemeClr val="bg1"/>
                </a:solidFill>
                <a:latin typeface="Times New Roman" pitchFamily="18" charset="0"/>
                <a:cs typeface="Times New Roman" pitchFamily="18" charset="0"/>
              </a:rPr>
              <a:t>од</a:t>
            </a:r>
            <a:r>
              <a:rPr lang="ru-RU" sz="2000" dirty="0" smtClean="0">
                <a:solidFill>
                  <a:schemeClr val="bg1"/>
                </a:solidFill>
                <a:latin typeface="Times New Roman" pitchFamily="18" charset="0"/>
                <a:cs typeface="Times New Roman" pitchFamily="18" charset="0"/>
              </a:rPr>
              <a:t>.</a:t>
            </a:r>
          </a:p>
          <a:p>
            <a:pPr marL="285750" indent="-285750">
              <a:buFont typeface="Arial" panose="020B0604020202020204" pitchFamily="34" charset="0"/>
              <a:buChar char="•"/>
            </a:pPr>
            <a:r>
              <a:rPr lang="ru-RU" sz="2000" dirty="0">
                <a:solidFill>
                  <a:schemeClr val="bg1"/>
                </a:solidFill>
                <a:latin typeface="Times New Roman" pitchFamily="18" charset="0"/>
                <a:cs typeface="Times New Roman" pitchFamily="18" charset="0"/>
              </a:rPr>
              <a:t>Положение об антикоррупционной политике, введено в действие приказом от 27.12.2018 г.  № 230 – од.</a:t>
            </a:r>
          </a:p>
          <a:p>
            <a:pPr marL="285750" indent="-285750" algn="just" eaLnBrk="0" fontAlgn="base" hangingPunct="0">
              <a:spcBef>
                <a:spcPct val="0"/>
              </a:spcBef>
              <a:spcAft>
                <a:spcPct val="0"/>
              </a:spcAft>
              <a:buFont typeface="Arial" panose="020B0604020202020204" pitchFamily="34" charset="0"/>
              <a:buChar char="•"/>
            </a:pPr>
            <a:r>
              <a:rPr lang="ru-RU" sz="2000" dirty="0">
                <a:solidFill>
                  <a:schemeClr val="bg1"/>
                </a:solidFill>
                <a:latin typeface="Times New Roman" pitchFamily="18" charset="0"/>
                <a:cs typeface="Times New Roman" pitchFamily="18" charset="0"/>
              </a:rPr>
              <a:t>Кодекс этики и служебного поведения работников, утвержденный приказом № 106-од от 14.09.2018 г.</a:t>
            </a:r>
          </a:p>
          <a:p>
            <a:pPr marL="285750" indent="-285750" algn="just" eaLnBrk="0" fontAlgn="base" hangingPunct="0">
              <a:spcBef>
                <a:spcPct val="0"/>
              </a:spcBef>
              <a:spcAft>
                <a:spcPct val="0"/>
              </a:spcAft>
              <a:buFont typeface="Arial" panose="020B0604020202020204" pitchFamily="34" charset="0"/>
              <a:buChar char="•"/>
            </a:pPr>
            <a:endParaRPr lang="ru-RU" dirty="0" smtClean="0">
              <a:solidFill>
                <a:schemeClr val="bg1"/>
              </a:solidFill>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24744"/>
            <a:ext cx="9144000" cy="4524315"/>
          </a:xfrm>
          <a:prstGeom prst="rect">
            <a:avLst/>
          </a:prstGeom>
        </p:spPr>
        <p:txBody>
          <a:bodyPr wrap="square">
            <a:spAutoFit/>
          </a:bodyPr>
          <a:lstStyle/>
          <a:p>
            <a:pPr algn="just">
              <a:buFont typeface="Wingdings" pitchFamily="2" charset="2"/>
              <a:buChar char="v"/>
            </a:pPr>
            <a:r>
              <a:rPr lang="ru-RU" sz="3200" b="1" dirty="0" smtClean="0">
                <a:solidFill>
                  <a:schemeClr val="bg1"/>
                </a:solidFill>
                <a:latin typeface="Times New Roman" pitchFamily="18" charset="0"/>
                <a:ea typeface="Times New Roman" pitchFamily="18" charset="0"/>
                <a:cs typeface="Times New Roman" pitchFamily="18" charset="0"/>
              </a:rPr>
              <a:t>  денег, </a:t>
            </a:r>
            <a:endParaRPr lang="en-US" sz="3200" b="1" dirty="0" smtClean="0">
              <a:solidFill>
                <a:schemeClr val="bg1"/>
              </a:solidFill>
              <a:latin typeface="Times New Roman" pitchFamily="18" charset="0"/>
              <a:ea typeface="Times New Roman" pitchFamily="18" charset="0"/>
              <a:cs typeface="Times New Roman" pitchFamily="18" charset="0"/>
            </a:endParaRPr>
          </a:p>
          <a:p>
            <a:pPr algn="just">
              <a:buFont typeface="Wingdings" pitchFamily="2" charset="2"/>
              <a:buChar char="v"/>
            </a:pPr>
            <a:r>
              <a:rPr lang="ru-RU" sz="3200" b="1" dirty="0" smtClean="0">
                <a:solidFill>
                  <a:schemeClr val="bg1"/>
                </a:solidFill>
                <a:latin typeface="Times New Roman" pitchFamily="18" charset="0"/>
                <a:ea typeface="Times New Roman" pitchFamily="18" charset="0"/>
                <a:cs typeface="Times New Roman" pitchFamily="18" charset="0"/>
              </a:rPr>
              <a:t>  ценностей, </a:t>
            </a:r>
            <a:endParaRPr lang="en-US" sz="3200" b="1" dirty="0" smtClean="0">
              <a:solidFill>
                <a:schemeClr val="bg1"/>
              </a:solidFill>
              <a:latin typeface="Times New Roman" pitchFamily="18" charset="0"/>
              <a:ea typeface="Times New Roman" pitchFamily="18" charset="0"/>
              <a:cs typeface="Times New Roman" pitchFamily="18" charset="0"/>
            </a:endParaRPr>
          </a:p>
          <a:p>
            <a:pPr algn="just">
              <a:buFont typeface="Wingdings" pitchFamily="2" charset="2"/>
              <a:buChar char="v"/>
            </a:pPr>
            <a:r>
              <a:rPr lang="ru-RU" sz="3200" b="1" dirty="0" smtClean="0">
                <a:solidFill>
                  <a:schemeClr val="bg1"/>
                </a:solidFill>
                <a:latin typeface="Times New Roman" pitchFamily="18" charset="0"/>
                <a:ea typeface="Times New Roman" pitchFamily="18" charset="0"/>
                <a:cs typeface="Times New Roman" pitchFamily="18" charset="0"/>
              </a:rPr>
              <a:t>  иного имущества или </a:t>
            </a:r>
            <a:endParaRPr lang="en-US" sz="3200" b="1" dirty="0" smtClean="0">
              <a:solidFill>
                <a:schemeClr val="bg1"/>
              </a:solidFill>
              <a:latin typeface="Times New Roman" pitchFamily="18" charset="0"/>
              <a:ea typeface="Times New Roman" pitchFamily="18" charset="0"/>
              <a:cs typeface="Times New Roman" pitchFamily="18" charset="0"/>
            </a:endParaRPr>
          </a:p>
          <a:p>
            <a:pPr algn="just">
              <a:buFont typeface="Wingdings" pitchFamily="2" charset="2"/>
              <a:buChar char="v"/>
            </a:pPr>
            <a:r>
              <a:rPr lang="ru-RU" sz="3200" b="1" dirty="0" smtClean="0">
                <a:solidFill>
                  <a:schemeClr val="bg1"/>
                </a:solidFill>
                <a:latin typeface="Times New Roman" pitchFamily="18" charset="0"/>
                <a:ea typeface="Times New Roman" pitchFamily="18" charset="0"/>
                <a:cs typeface="Times New Roman" pitchFamily="18" charset="0"/>
              </a:rPr>
              <a:t>  услуг имущественного характера, </a:t>
            </a:r>
            <a:endParaRPr lang="en-US" sz="3200" b="1" dirty="0" smtClean="0">
              <a:solidFill>
                <a:schemeClr val="bg1"/>
              </a:solidFill>
              <a:latin typeface="Times New Roman" pitchFamily="18" charset="0"/>
              <a:ea typeface="Times New Roman" pitchFamily="18" charset="0"/>
              <a:cs typeface="Times New Roman" pitchFamily="18" charset="0"/>
            </a:endParaRPr>
          </a:p>
          <a:p>
            <a:pPr algn="just">
              <a:buFont typeface="Wingdings" pitchFamily="2" charset="2"/>
              <a:buChar char="v"/>
            </a:pPr>
            <a:r>
              <a:rPr lang="ru-RU" sz="3200" b="1" dirty="0" smtClean="0">
                <a:solidFill>
                  <a:schemeClr val="bg1"/>
                </a:solidFill>
                <a:latin typeface="Times New Roman" pitchFamily="18" charset="0"/>
                <a:ea typeface="Times New Roman" pitchFamily="18" charset="0"/>
                <a:cs typeface="Times New Roman" pitchFamily="18" charset="0"/>
              </a:rPr>
              <a:t>  иных имущественных прав для себя или для третьих лиц либо </a:t>
            </a:r>
            <a:endParaRPr lang="en-US" sz="3200" b="1" dirty="0" smtClean="0">
              <a:solidFill>
                <a:schemeClr val="bg1"/>
              </a:solidFill>
              <a:latin typeface="Times New Roman" pitchFamily="18" charset="0"/>
              <a:ea typeface="Times New Roman" pitchFamily="18" charset="0"/>
              <a:cs typeface="Times New Roman" pitchFamily="18" charset="0"/>
            </a:endParaRPr>
          </a:p>
          <a:p>
            <a:pPr algn="just">
              <a:buFont typeface="Wingdings" pitchFamily="2" charset="2"/>
              <a:buChar char="v"/>
            </a:pPr>
            <a:r>
              <a:rPr lang="ru-RU" sz="3200" b="1" dirty="0" smtClean="0">
                <a:solidFill>
                  <a:schemeClr val="bg1"/>
                </a:solidFill>
                <a:latin typeface="Times New Roman" pitchFamily="18" charset="0"/>
                <a:ea typeface="Times New Roman" pitchFamily="18" charset="0"/>
                <a:cs typeface="Times New Roman" pitchFamily="18" charset="0"/>
              </a:rPr>
              <a:t>  незаконное предоставление такой выгоды указанному лицу другими физическими лицами;</a:t>
            </a:r>
            <a:endParaRPr lang="ru-RU" sz="3200" b="1" dirty="0">
              <a:solidFill>
                <a:schemeClr val="bg1"/>
              </a:solidFill>
            </a:endParaRPr>
          </a:p>
        </p:txBody>
      </p:sp>
    </p:spTree>
  </p:cSld>
  <p:clrMapOvr>
    <a:masterClrMapping/>
  </p:clrMapOvr>
  <p:transition spd="slow">
    <p:wedg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31096"/>
            <a:ext cx="9252520"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endParaRPr lang="ru-RU" sz="3200" b="1" dirty="0" smtClean="0">
              <a:solidFill>
                <a:schemeClr val="bg1"/>
              </a:solidFill>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200" b="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Комиссия по противодействию коррупции</a:t>
            </a:r>
          </a:p>
          <a:p>
            <a:pPr lvl="0" algn="ctr" fontAlgn="base">
              <a:spcBef>
                <a:spcPct val="0"/>
              </a:spcBef>
              <a:spcAft>
                <a:spcPct val="0"/>
              </a:spcAft>
            </a:pPr>
            <a:r>
              <a:rPr lang="ru-RU" sz="3200" b="1" dirty="0" smtClean="0">
                <a:solidFill>
                  <a:schemeClr val="bg1"/>
                </a:solidFill>
                <a:latin typeface="Times New Roman" pitchFamily="18" charset="0"/>
                <a:ea typeface="Times New Roman" pitchFamily="18" charset="0"/>
                <a:cs typeface="Times New Roman" pitchFamily="18" charset="0"/>
              </a:rPr>
              <a:t>в </a:t>
            </a:r>
            <a:r>
              <a:rPr lang="ru-RU" sz="2400" b="1" dirty="0" smtClean="0">
                <a:solidFill>
                  <a:schemeClr val="bg1"/>
                </a:solidFill>
                <a:latin typeface="Times New Roman" pitchFamily="18" charset="0"/>
                <a:ea typeface="Times New Roman" pitchFamily="18" charset="0"/>
                <a:cs typeface="Times New Roman" pitchFamily="18" charset="0"/>
              </a:rPr>
              <a:t>ГБПОУ </a:t>
            </a:r>
            <a:r>
              <a:rPr lang="ru-RU" sz="2400" b="1" dirty="0">
                <a:solidFill>
                  <a:schemeClr val="bg1"/>
                </a:solidFill>
                <a:latin typeface="Times New Roman" pitchFamily="18" charset="0"/>
                <a:ea typeface="Times New Roman" pitchFamily="18" charset="0"/>
                <a:cs typeface="Times New Roman" pitchFamily="18" charset="0"/>
              </a:rPr>
              <a:t>СО </a:t>
            </a:r>
          </a:p>
          <a:p>
            <a:pPr lvl="0" algn="ctr" fontAlgn="base">
              <a:spcBef>
                <a:spcPct val="0"/>
              </a:spcBef>
              <a:spcAft>
                <a:spcPct val="0"/>
              </a:spcAft>
            </a:pPr>
            <a:r>
              <a:rPr lang="ru-RU" sz="2400" b="1" dirty="0">
                <a:solidFill>
                  <a:schemeClr val="bg1"/>
                </a:solidFill>
                <a:latin typeface="Times New Roman" pitchFamily="18" charset="0"/>
                <a:ea typeface="Times New Roman" pitchFamily="18" charset="0"/>
                <a:cs typeface="Times New Roman" pitchFamily="18" charset="0"/>
              </a:rPr>
              <a:t>«</a:t>
            </a:r>
            <a:r>
              <a:rPr lang="ru-RU" sz="2400" b="1" dirty="0" err="1">
                <a:solidFill>
                  <a:schemeClr val="bg1"/>
                </a:solidFill>
                <a:latin typeface="Times New Roman" pitchFamily="18" charset="0"/>
                <a:ea typeface="Times New Roman" pitchFamily="18" charset="0"/>
                <a:cs typeface="Times New Roman" pitchFamily="18" charset="0"/>
              </a:rPr>
              <a:t>Верхнетуринский</a:t>
            </a:r>
            <a:r>
              <a:rPr lang="ru-RU" sz="2400" b="1" dirty="0">
                <a:solidFill>
                  <a:schemeClr val="bg1"/>
                </a:solidFill>
                <a:latin typeface="Times New Roman" pitchFamily="18" charset="0"/>
                <a:ea typeface="Times New Roman" pitchFamily="18" charset="0"/>
                <a:cs typeface="Times New Roman" pitchFamily="18" charset="0"/>
              </a:rPr>
              <a:t> механический техникум</a:t>
            </a:r>
            <a:r>
              <a:rPr lang="ru-RU" sz="2400" b="1" dirty="0" smtClean="0">
                <a:solidFill>
                  <a:schemeClr val="bg1"/>
                </a:solidFill>
                <a:latin typeface="Times New Roman" pitchFamily="18" charset="0"/>
                <a:ea typeface="Times New Roman" pitchFamily="18" charset="0"/>
                <a:cs typeface="Times New Roman" pitchFamily="18" charset="0"/>
              </a:rPr>
              <a:t>»</a:t>
            </a:r>
            <a:endParaRPr kumimoji="0" lang="ru-RU" sz="2400" b="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2800" b="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председатель комиссии – Штанько Елена Сергеевна</a:t>
            </a:r>
            <a:endParaRPr kumimoji="0" lang="ru-RU" sz="2400" b="1" u="none" strike="noStrike" cap="none" normalizeH="0" dirty="0" smtClean="0">
              <a:ln>
                <a:noFill/>
              </a:ln>
              <a:solidFill>
                <a:schemeClr val="bg1"/>
              </a:solidFill>
              <a:effectLst/>
              <a:latin typeface="Times New Roman"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lang="ru-RU" sz="2400" b="1" dirty="0" smtClean="0">
                <a:solidFill>
                  <a:schemeClr val="bg1"/>
                </a:solidFill>
                <a:latin typeface="Times New Roman" pitchFamily="18" charset="0"/>
                <a:cs typeface="Times New Roman" pitchFamily="18" charset="0"/>
              </a:rPr>
              <a:t>з</a:t>
            </a:r>
            <a:r>
              <a:rPr lang="ru-RU" sz="2400" b="1" baseline="0" dirty="0" smtClean="0">
                <a:solidFill>
                  <a:schemeClr val="bg1"/>
                </a:solidFill>
                <a:latin typeface="Times New Roman" pitchFamily="18" charset="0"/>
                <a:cs typeface="Times New Roman" pitchFamily="18" charset="0"/>
              </a:rPr>
              <a:t>аместитель председателя – </a:t>
            </a:r>
            <a:r>
              <a:rPr lang="ru-RU" sz="2400" b="1" baseline="0" dirty="0" err="1" smtClean="0">
                <a:solidFill>
                  <a:schemeClr val="bg1"/>
                </a:solidFill>
                <a:latin typeface="Times New Roman" pitchFamily="18" charset="0"/>
                <a:cs typeface="Times New Roman" pitchFamily="18" charset="0"/>
              </a:rPr>
              <a:t>Гамкова</a:t>
            </a:r>
            <a:r>
              <a:rPr lang="ru-RU" sz="2400" b="1" baseline="0" dirty="0" smtClean="0">
                <a:solidFill>
                  <a:schemeClr val="bg1"/>
                </a:solidFill>
                <a:latin typeface="Times New Roman" pitchFamily="18" charset="0"/>
                <a:cs typeface="Times New Roman" pitchFamily="18" charset="0"/>
              </a:rPr>
              <a:t> Наталья </a:t>
            </a:r>
            <a:r>
              <a:rPr lang="ru-RU" sz="2400" b="1" dirty="0" smtClean="0">
                <a:solidFill>
                  <a:schemeClr val="bg1"/>
                </a:solidFill>
                <a:latin typeface="Times New Roman" pitchFamily="18" charset="0"/>
                <a:cs typeface="Times New Roman" pitchFamily="18" charset="0"/>
              </a:rPr>
              <a:t>В</a:t>
            </a:r>
            <a:r>
              <a:rPr lang="ru-RU" sz="2400" b="1" baseline="0" dirty="0" smtClean="0">
                <a:solidFill>
                  <a:schemeClr val="bg1"/>
                </a:solidFill>
                <a:latin typeface="Times New Roman" pitchFamily="18" charset="0"/>
                <a:cs typeface="Times New Roman" pitchFamily="18" charset="0"/>
              </a:rPr>
              <a:t>ладимировна </a:t>
            </a:r>
            <a:r>
              <a:rPr kumimoji="0" lang="ru-RU" sz="2400" b="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секретарь комиссии    – Горюнова Татьяна Ивановна</a:t>
            </a:r>
            <a:endParaRPr kumimoji="0" lang="ru-RU" sz="2400" b="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члены комиссии: Щукина Марина Владимировна,</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Лазарькова Елена Михайловна</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председатель первичной профсоюзной организации</a:t>
            </a:r>
            <a:endParaRPr kumimoji="0" lang="ru-RU" sz="2400" b="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endParaRPr kumimoji="0" lang="ru-RU" sz="2800" b="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0" y="920955"/>
            <a:ext cx="9144000" cy="43704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sz="2800" b="1" dirty="0" smtClean="0">
                <a:solidFill>
                  <a:schemeClr val="bg1"/>
                </a:solidFill>
                <a:latin typeface="Times New Roman" pitchFamily="18" charset="0"/>
                <a:cs typeface="Times New Roman" pitchFamily="18" charset="0"/>
              </a:rPr>
              <a:t> Положение о  «Телефоне доверия»</a:t>
            </a:r>
          </a:p>
          <a:p>
            <a:pPr lvl="0" algn="ctr" fontAlgn="base">
              <a:spcBef>
                <a:spcPct val="0"/>
              </a:spcBef>
              <a:spcAft>
                <a:spcPct val="0"/>
              </a:spcAft>
            </a:pPr>
            <a:r>
              <a:rPr lang="ru-RU" sz="2800" b="1" dirty="0" smtClean="0">
                <a:solidFill>
                  <a:schemeClr val="bg1"/>
                </a:solidFill>
                <a:latin typeface="Times New Roman" pitchFamily="18" charset="0"/>
                <a:cs typeface="Times New Roman" pitchFamily="18" charset="0"/>
              </a:rPr>
              <a:t> </a:t>
            </a:r>
            <a:r>
              <a:rPr lang="ru-RU" sz="3600" b="1" dirty="0">
                <a:solidFill>
                  <a:schemeClr val="bg1"/>
                </a:solidFill>
                <a:latin typeface="Times New Roman" pitchFamily="18" charset="0"/>
                <a:ea typeface="Times New Roman" pitchFamily="18" charset="0"/>
                <a:cs typeface="Times New Roman" pitchFamily="18" charset="0"/>
              </a:rPr>
              <a:t>в </a:t>
            </a:r>
            <a:r>
              <a:rPr lang="ru-RU" sz="2800" b="1" dirty="0">
                <a:solidFill>
                  <a:schemeClr val="bg1"/>
                </a:solidFill>
                <a:latin typeface="Times New Roman" pitchFamily="18" charset="0"/>
                <a:ea typeface="Times New Roman" pitchFamily="18" charset="0"/>
                <a:cs typeface="Times New Roman" pitchFamily="18" charset="0"/>
              </a:rPr>
              <a:t>ГБПОУ СО </a:t>
            </a:r>
          </a:p>
          <a:p>
            <a:pPr lvl="0" algn="ctr" fontAlgn="base">
              <a:spcBef>
                <a:spcPct val="0"/>
              </a:spcBef>
              <a:spcAft>
                <a:spcPct val="0"/>
              </a:spcAft>
            </a:pPr>
            <a:r>
              <a:rPr lang="ru-RU" sz="2800" b="1" dirty="0">
                <a:solidFill>
                  <a:schemeClr val="bg1"/>
                </a:solidFill>
                <a:latin typeface="Times New Roman" pitchFamily="18" charset="0"/>
                <a:ea typeface="Times New Roman" pitchFamily="18" charset="0"/>
                <a:cs typeface="Times New Roman" pitchFamily="18" charset="0"/>
              </a:rPr>
              <a:t>«</a:t>
            </a:r>
            <a:r>
              <a:rPr lang="ru-RU" sz="2800" b="1" dirty="0" err="1">
                <a:solidFill>
                  <a:schemeClr val="bg1"/>
                </a:solidFill>
                <a:latin typeface="Times New Roman" pitchFamily="18" charset="0"/>
                <a:ea typeface="Times New Roman" pitchFamily="18" charset="0"/>
                <a:cs typeface="Times New Roman" pitchFamily="18" charset="0"/>
              </a:rPr>
              <a:t>Верхнетуринский</a:t>
            </a:r>
            <a:r>
              <a:rPr lang="ru-RU" sz="2800" b="1" dirty="0">
                <a:solidFill>
                  <a:schemeClr val="bg1"/>
                </a:solidFill>
                <a:latin typeface="Times New Roman" pitchFamily="18" charset="0"/>
                <a:ea typeface="Times New Roman" pitchFamily="18" charset="0"/>
                <a:cs typeface="Times New Roman" pitchFamily="18" charset="0"/>
              </a:rPr>
              <a:t> механический техникум»</a:t>
            </a:r>
          </a:p>
          <a:p>
            <a:pPr algn="ctr" fontAlgn="base">
              <a:spcBef>
                <a:spcPct val="0"/>
              </a:spcBef>
              <a:spcAft>
                <a:spcPct val="0"/>
              </a:spcAft>
            </a:pPr>
            <a:r>
              <a:rPr lang="ru-RU" sz="2800" b="1" dirty="0" smtClean="0">
                <a:solidFill>
                  <a:schemeClr val="bg1"/>
                </a:solidFill>
                <a:latin typeface="Times New Roman" pitchFamily="18" charset="0"/>
                <a:cs typeface="Times New Roman" pitchFamily="18" charset="0"/>
              </a:rPr>
              <a:t>по вопросам противодействия коррупции </a:t>
            </a:r>
          </a:p>
          <a:p>
            <a:pPr algn="ctr" fontAlgn="base">
              <a:spcBef>
                <a:spcPct val="0"/>
              </a:spcBef>
              <a:spcAft>
                <a:spcPct val="0"/>
              </a:spcAft>
            </a:pPr>
            <a:r>
              <a:rPr lang="ru-RU" sz="2800" b="1" dirty="0" smtClean="0">
                <a:solidFill>
                  <a:schemeClr val="bg1"/>
                </a:solidFill>
                <a:latin typeface="Times New Roman" pitchFamily="18" charset="0"/>
                <a:cs typeface="Times New Roman" pitchFamily="18" charset="0"/>
              </a:rPr>
              <a:t>ведено в действие  приказом от 27.02.2017 г. № 24 а - од</a:t>
            </a:r>
          </a:p>
          <a:p>
            <a:pPr marL="0" marR="0" lvl="0" indent="0" algn="just" defTabSz="914400" rtl="0" eaLnBrk="1" fontAlgn="base" latinLnBrk="0" hangingPunct="1">
              <a:lnSpc>
                <a:spcPct val="100000"/>
              </a:lnSpc>
              <a:spcBef>
                <a:spcPct val="0"/>
              </a:spcBef>
              <a:spcAft>
                <a:spcPct val="0"/>
              </a:spcAft>
              <a:buClrTx/>
              <a:buSzTx/>
              <a:tabLst/>
            </a:pPr>
            <a:endParaRPr kumimoji="0" lang="ru-RU" sz="2800" b="1"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endParaRPr>
          </a:p>
          <a:p>
            <a:r>
              <a:rPr lang="ru-RU" dirty="0"/>
              <a:t> </a:t>
            </a:r>
            <a:endParaRPr kumimoji="0" lang="ru-RU" sz="2800" b="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tabLst/>
            </a:pPr>
            <a:r>
              <a:rPr kumimoji="0" lang="ru-RU" sz="4800" b="1" u="none" strike="noStrike" cap="none" normalizeH="0" baseline="0" dirty="0" smtClean="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Телефон доверия: </a:t>
            </a:r>
          </a:p>
          <a:p>
            <a:pPr lvl="0" algn="ctr" eaLnBrk="0" fontAlgn="base" hangingPunct="0">
              <a:spcBef>
                <a:spcPct val="0"/>
              </a:spcBef>
              <a:spcAft>
                <a:spcPct val="0"/>
              </a:spcAft>
            </a:pPr>
            <a:r>
              <a:rPr lang="ru-RU" dirty="0">
                <a:latin typeface="Times New Roman" panose="02020603050405020304" pitchFamily="18" charset="0"/>
                <a:cs typeface="Times New Roman" panose="02020603050405020304" pitchFamily="18" charset="0"/>
              </a:rPr>
              <a:t> </a:t>
            </a:r>
            <a:r>
              <a:rPr lang="ru-RU" sz="3600" b="1" dirty="0">
                <a:solidFill>
                  <a:schemeClr val="bg1"/>
                </a:solidFill>
                <a:latin typeface="Times New Roman" panose="02020603050405020304" pitchFamily="18" charset="0"/>
                <a:cs typeface="Times New Roman" panose="02020603050405020304" pitchFamily="18" charset="0"/>
              </a:rPr>
              <a:t>+7(343)444-73-11</a:t>
            </a:r>
            <a:endParaRPr kumimoji="0" lang="ru-RU" sz="3600" b="1"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2324</TotalTime>
  <Words>5242</Words>
  <Application>Microsoft Office PowerPoint</Application>
  <PresentationFormat>Экран (4:3)</PresentationFormat>
  <Paragraphs>489</Paragraphs>
  <Slides>91</Slides>
  <Notes>4</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91</vt:i4>
      </vt:variant>
    </vt:vector>
  </HeadingPairs>
  <TitlesOfParts>
    <vt:vector size="99" baseType="lpstr">
      <vt:lpstr>Arial</vt:lpstr>
      <vt:lpstr>Calibri</vt:lpstr>
      <vt:lpstr>Century Gothic</vt:lpstr>
      <vt:lpstr>Tahoma</vt:lpstr>
      <vt:lpstr>Times New Roman</vt:lpstr>
      <vt:lpstr>Wingdings</vt:lpstr>
      <vt:lpstr>Wingdings 3</vt:lpstr>
      <vt:lpstr>Сектор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КОРРУПЦИЯ</dc:title>
  <dc:creator>Admin</dc:creator>
  <cp:lastModifiedBy>vtmt</cp:lastModifiedBy>
  <cp:revision>237</cp:revision>
  <dcterms:created xsi:type="dcterms:W3CDTF">2013-11-11T12:41:34Z</dcterms:created>
  <dcterms:modified xsi:type="dcterms:W3CDTF">2019-12-05T09:36:57Z</dcterms:modified>
</cp:coreProperties>
</file>